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1.xml" ContentType="application/vnd.openxmlformats-officedocument.themeOverr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50"/>
  </p:notesMasterIdLst>
  <p:handoutMasterIdLst>
    <p:handoutMasterId r:id="rId51"/>
  </p:handoutMasterIdLst>
  <p:sldIdLst>
    <p:sldId id="256" r:id="rId2"/>
    <p:sldId id="272" r:id="rId3"/>
    <p:sldId id="267" r:id="rId4"/>
    <p:sldId id="291" r:id="rId5"/>
    <p:sldId id="292" r:id="rId6"/>
    <p:sldId id="295" r:id="rId7"/>
    <p:sldId id="296" r:id="rId8"/>
    <p:sldId id="297" r:id="rId9"/>
    <p:sldId id="376" r:id="rId10"/>
    <p:sldId id="381" r:id="rId11"/>
    <p:sldId id="300" r:id="rId12"/>
    <p:sldId id="303" r:id="rId13"/>
    <p:sldId id="304" r:id="rId14"/>
    <p:sldId id="355" r:id="rId15"/>
    <p:sldId id="315" r:id="rId16"/>
    <p:sldId id="317" r:id="rId17"/>
    <p:sldId id="359" r:id="rId18"/>
    <p:sldId id="356" r:id="rId19"/>
    <p:sldId id="374" r:id="rId20"/>
    <p:sldId id="306" r:id="rId21"/>
    <p:sldId id="319" r:id="rId22"/>
    <p:sldId id="309" r:id="rId23"/>
    <p:sldId id="392" r:id="rId24"/>
    <p:sldId id="310" r:id="rId25"/>
    <p:sldId id="393" r:id="rId26"/>
    <p:sldId id="373" r:id="rId27"/>
    <p:sldId id="312" r:id="rId28"/>
    <p:sldId id="313" r:id="rId29"/>
    <p:sldId id="377" r:id="rId30"/>
    <p:sldId id="382" r:id="rId31"/>
    <p:sldId id="383" r:id="rId32"/>
    <p:sldId id="384" r:id="rId33"/>
    <p:sldId id="385" r:id="rId34"/>
    <p:sldId id="386" r:id="rId35"/>
    <p:sldId id="388" r:id="rId36"/>
    <p:sldId id="390" r:id="rId37"/>
    <p:sldId id="389" r:id="rId38"/>
    <p:sldId id="391" r:id="rId39"/>
    <p:sldId id="357" r:id="rId40"/>
    <p:sldId id="358" r:id="rId41"/>
    <p:sldId id="360" r:id="rId42"/>
    <p:sldId id="361" r:id="rId43"/>
    <p:sldId id="379" r:id="rId44"/>
    <p:sldId id="340" r:id="rId45"/>
    <p:sldId id="380" r:id="rId46"/>
    <p:sldId id="339" r:id="rId47"/>
    <p:sldId id="342" r:id="rId48"/>
    <p:sldId id="271" r:id="rId49"/>
  </p:sldIdLst>
  <p:sldSz cx="18291175" cy="10290175"/>
  <p:notesSz cx="6858000" cy="9144000"/>
  <p:defaultTextStyle>
    <a:defPPr>
      <a:defRPr lang="tr-TR"/>
    </a:defPPr>
    <a:lvl1pPr marL="0" algn="l" defTabSz="1633210" rtl="0" eaLnBrk="1" latinLnBrk="0" hangingPunct="1">
      <a:defRPr sz="3200" kern="1200">
        <a:solidFill>
          <a:schemeClr val="tx1"/>
        </a:solidFill>
        <a:latin typeface="+mn-lt"/>
        <a:ea typeface="+mn-ea"/>
        <a:cs typeface="+mn-cs"/>
      </a:defRPr>
    </a:lvl1pPr>
    <a:lvl2pPr marL="816605" algn="l" defTabSz="1633210" rtl="0" eaLnBrk="1" latinLnBrk="0" hangingPunct="1">
      <a:defRPr sz="3200" kern="1200">
        <a:solidFill>
          <a:schemeClr val="tx1"/>
        </a:solidFill>
        <a:latin typeface="+mn-lt"/>
        <a:ea typeface="+mn-ea"/>
        <a:cs typeface="+mn-cs"/>
      </a:defRPr>
    </a:lvl2pPr>
    <a:lvl3pPr marL="1633210" algn="l" defTabSz="1633210" rtl="0" eaLnBrk="1" latinLnBrk="0" hangingPunct="1">
      <a:defRPr sz="3200" kern="1200">
        <a:solidFill>
          <a:schemeClr val="tx1"/>
        </a:solidFill>
        <a:latin typeface="+mn-lt"/>
        <a:ea typeface="+mn-ea"/>
        <a:cs typeface="+mn-cs"/>
      </a:defRPr>
    </a:lvl3pPr>
    <a:lvl4pPr marL="2449815" algn="l" defTabSz="1633210" rtl="0" eaLnBrk="1" latinLnBrk="0" hangingPunct="1">
      <a:defRPr sz="3200" kern="1200">
        <a:solidFill>
          <a:schemeClr val="tx1"/>
        </a:solidFill>
        <a:latin typeface="+mn-lt"/>
        <a:ea typeface="+mn-ea"/>
        <a:cs typeface="+mn-cs"/>
      </a:defRPr>
    </a:lvl4pPr>
    <a:lvl5pPr marL="3266420" algn="l" defTabSz="1633210" rtl="0" eaLnBrk="1" latinLnBrk="0" hangingPunct="1">
      <a:defRPr sz="3200" kern="1200">
        <a:solidFill>
          <a:schemeClr val="tx1"/>
        </a:solidFill>
        <a:latin typeface="+mn-lt"/>
        <a:ea typeface="+mn-ea"/>
        <a:cs typeface="+mn-cs"/>
      </a:defRPr>
    </a:lvl5pPr>
    <a:lvl6pPr marL="4083025" algn="l" defTabSz="1633210" rtl="0" eaLnBrk="1" latinLnBrk="0" hangingPunct="1">
      <a:defRPr sz="3200" kern="1200">
        <a:solidFill>
          <a:schemeClr val="tx1"/>
        </a:solidFill>
        <a:latin typeface="+mn-lt"/>
        <a:ea typeface="+mn-ea"/>
        <a:cs typeface="+mn-cs"/>
      </a:defRPr>
    </a:lvl6pPr>
    <a:lvl7pPr marL="4899630" algn="l" defTabSz="1633210" rtl="0" eaLnBrk="1" latinLnBrk="0" hangingPunct="1">
      <a:defRPr sz="3200" kern="1200">
        <a:solidFill>
          <a:schemeClr val="tx1"/>
        </a:solidFill>
        <a:latin typeface="+mn-lt"/>
        <a:ea typeface="+mn-ea"/>
        <a:cs typeface="+mn-cs"/>
      </a:defRPr>
    </a:lvl7pPr>
    <a:lvl8pPr marL="5716234" algn="l" defTabSz="1633210" rtl="0" eaLnBrk="1" latinLnBrk="0" hangingPunct="1">
      <a:defRPr sz="3200" kern="1200">
        <a:solidFill>
          <a:schemeClr val="tx1"/>
        </a:solidFill>
        <a:latin typeface="+mn-lt"/>
        <a:ea typeface="+mn-ea"/>
        <a:cs typeface="+mn-cs"/>
      </a:defRPr>
    </a:lvl8pPr>
    <a:lvl9pPr marL="6532839" algn="l" defTabSz="1633210" rtl="0" eaLnBrk="1" latinLnBrk="0" hangingPunct="1">
      <a:defRPr sz="3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1">
          <p15:clr>
            <a:srgbClr val="A4A3A4"/>
          </p15:clr>
        </p15:guide>
        <p15:guide id="2" pos="576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859C"/>
    <a:srgbClr val="565D6F"/>
    <a:srgbClr val="376091"/>
    <a:srgbClr val="2B4F67"/>
    <a:srgbClr val="009C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09" autoAdjust="0"/>
    <p:restoredTop sz="89169" autoAdjust="0"/>
  </p:normalViewPr>
  <p:slideViewPr>
    <p:cSldViewPr>
      <p:cViewPr varScale="1">
        <p:scale>
          <a:sx n="44" d="100"/>
          <a:sy n="44" d="100"/>
        </p:scale>
        <p:origin x="858" y="60"/>
      </p:cViewPr>
      <p:guideLst>
        <p:guide orient="horz" pos="3241"/>
        <p:guide pos="5761"/>
      </p:guideLst>
    </p:cSldViewPr>
  </p:slideViewPr>
  <p:outlineViewPr>
    <p:cViewPr>
      <p:scale>
        <a:sx n="33" d="100"/>
        <a:sy n="33" d="100"/>
      </p:scale>
      <p:origin x="0" y="0"/>
    </p:cViewPr>
  </p:outlineViewPr>
  <p:notesTextViewPr>
    <p:cViewPr>
      <p:scale>
        <a:sx n="1" d="1"/>
        <a:sy n="1" d="1"/>
      </p:scale>
      <p:origin x="0" y="0"/>
    </p:cViewPr>
  </p:notesTextViewPr>
  <p:sorterViewPr>
    <p:cViewPr>
      <p:scale>
        <a:sx n="40" d="100"/>
        <a:sy n="40" d="100"/>
      </p:scale>
      <p:origin x="0" y="0"/>
    </p:cViewPr>
  </p:sorterViewPr>
  <p:notesViewPr>
    <p:cSldViewPr>
      <p:cViewPr varScale="1">
        <p:scale>
          <a:sx n="71" d="100"/>
          <a:sy n="71" d="100"/>
        </p:scale>
        <p:origin x="-3077" y="-8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D0CBB7A-33AF-434C-B8C5-B5F21D294CDF}" type="datetimeFigureOut">
              <a:rPr lang="tr-TR" smtClean="0"/>
              <a:t>01.01.2017</a:t>
            </a:fld>
            <a:endParaRPr lang="tr-T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tr-T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44CA8F-E702-4354-BF18-6C51F0B1C292}" type="slidenum">
              <a:rPr lang="tr-TR" smtClean="0"/>
              <a:t>‹#›</a:t>
            </a:fld>
            <a:endParaRPr lang="tr-TR"/>
          </a:p>
        </p:txBody>
      </p:sp>
    </p:spTree>
    <p:extLst>
      <p:ext uri="{BB962C8B-B14F-4D97-AF65-F5344CB8AC3E}">
        <p14:creationId xmlns:p14="http://schemas.microsoft.com/office/powerpoint/2010/main" val="191172249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C6C1039-E6FF-4F78-9751-FFD9A3AC8099}" type="datetimeFigureOut">
              <a:rPr lang="tr-TR" smtClean="0"/>
              <a:t>01.01.2017</a:t>
            </a:fld>
            <a:endParaRPr lang="tr-T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02DA432-7CF7-4A2F-BE93-45834DC6981A}" type="slidenum">
              <a:rPr lang="tr-TR" smtClean="0"/>
              <a:t>‹#›</a:t>
            </a:fld>
            <a:endParaRPr lang="tr-TR"/>
          </a:p>
        </p:txBody>
      </p:sp>
    </p:spTree>
    <p:extLst>
      <p:ext uri="{BB962C8B-B14F-4D97-AF65-F5344CB8AC3E}">
        <p14:creationId xmlns:p14="http://schemas.microsoft.com/office/powerpoint/2010/main" val="2271529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1</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Shape 3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sz="1200" b="0" i="0" u="none" strike="noStrike" kern="1200" dirty="0">
                <a:solidFill>
                  <a:schemeClr val="tx1"/>
                </a:solidFill>
                <a:effectLst/>
                <a:latin typeface="+mn-lt"/>
                <a:ea typeface="+mn-ea"/>
                <a:cs typeface="+mn-cs"/>
              </a:rPr>
              <a:t>Houses (the VMs) are fully self-contained and offer protection from unwanted guests. They also each possess their own infrastructure – plumbing, heating, electrical, etc. Furthermore, in the vast majority of cases houses are all going to have at a minimum a bedroom, living area, bathroom, and kitchen. It’s incredibly difficult to ever find a “studio house” – even if one buys the smallest house they can find, they may end up buying more than they need because that’s just how houses are built. </a:t>
            </a:r>
          </a:p>
          <a:p>
            <a:pPr lvl="0">
              <a:spcBef>
                <a:spcPts val="0"/>
              </a:spcBef>
              <a:buNone/>
            </a:pPr>
            <a:endParaRPr lang="en-US" sz="1200" b="0" i="0" u="none" strike="noStrike" kern="1200" dirty="0">
              <a:solidFill>
                <a:schemeClr val="tx1"/>
              </a:solidFill>
              <a:effectLst/>
              <a:latin typeface="+mn-lt"/>
              <a:ea typeface="+mn-ea"/>
              <a:cs typeface="+mn-cs"/>
            </a:endParaRPr>
          </a:p>
          <a:p>
            <a:pPr lvl="0">
              <a:spcBef>
                <a:spcPts val="0"/>
              </a:spcBef>
              <a:buNone/>
            </a:pPr>
            <a:r>
              <a:rPr lang="en-US" sz="1200" b="0" i="0" u="none" strike="noStrike" kern="1200" dirty="0">
                <a:solidFill>
                  <a:schemeClr val="tx1"/>
                </a:solidFill>
                <a:effectLst/>
                <a:latin typeface="+mn-lt"/>
                <a:ea typeface="+mn-ea"/>
                <a:cs typeface="+mn-cs"/>
              </a:rPr>
              <a:t>VMs are a</a:t>
            </a:r>
            <a:r>
              <a:rPr lang="en-US" sz="1200" b="0" i="0" u="none" strike="noStrike" kern="1200" baseline="0" dirty="0">
                <a:solidFill>
                  <a:schemeClr val="tx1"/>
                </a:solidFill>
                <a:effectLst/>
                <a:latin typeface="+mn-lt"/>
                <a:ea typeface="+mn-ea"/>
                <a:cs typeface="+mn-cs"/>
              </a:rPr>
              <a:t> full copy of an operating system with it’s own dedicated resources. If you decide you need a new house, you build a whole new house – it’s own foundation, plumbing etc. if you want a new VM you deploy a full copy of that environment – the OS, the apps, everything. VMs stand alone, and the leads to duplicating resources – every instance has it’s own full copy of the OS, for instance. Finally the smallest VMs are typically at least hundreds of MBs in size, and they take several minutes to boot up (partially due to the fact that you’re starting a full copy of the OS). </a:t>
            </a:r>
            <a:endParaRPr lang="ar-SY" sz="1200" b="0" i="0" u="none" strike="noStrike" kern="1200" baseline="0" dirty="0">
              <a:solidFill>
                <a:schemeClr val="tx1"/>
              </a:solidFill>
              <a:effectLst/>
              <a:latin typeface="+mn-lt"/>
              <a:ea typeface="+mn-ea"/>
              <a:cs typeface="+mn-cs"/>
            </a:endParaRPr>
          </a:p>
          <a:p>
            <a:pPr lvl="0">
              <a:spcBef>
                <a:spcPts val="0"/>
              </a:spcBef>
              <a:buNone/>
            </a:pPr>
            <a:endParaRPr lang="ar-SY" sz="1200" b="0" i="0" u="none" strike="noStrike" kern="1200" baseline="0" dirty="0">
              <a:solidFill>
                <a:schemeClr val="tx1"/>
              </a:solidFill>
              <a:effectLst/>
              <a:latin typeface="+mn-lt"/>
              <a:ea typeface="+mn-ea"/>
              <a:cs typeface="+mn-cs"/>
            </a:endParaRPr>
          </a:p>
          <a:p>
            <a:pPr lvl="0">
              <a:spcBef>
                <a:spcPts val="0"/>
              </a:spcBef>
              <a:buNone/>
            </a:pPr>
            <a:endParaRPr lang="ar-SY" sz="1200" b="0" i="0" u="none" strike="noStrike" kern="1200" baseline="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Apartments (Docker containers) also offer protection from unwanted guests, but they are built around shared infrastructure. The apartment building (the server running the Docker daemon, otherwise known as a Docker host) offers shared plumbing, heating, electrical, etc. to each apartment. Additionally apartments are offered in several different sizes – from studio to multi-bedroom penthouse. You’re only renting exactly what you need.</a:t>
            </a:r>
            <a:endParaRPr lang="en-US" b="0" dirty="0">
              <a:effectLst/>
            </a:endParaRPr>
          </a:p>
          <a:p>
            <a:pPr rtl="0"/>
            <a:r>
              <a:rPr lang="en-US" b="0" dirty="0">
                <a:effectLst/>
              </a:rPr>
              <a:t/>
            </a:r>
            <a:br>
              <a:rPr lang="en-US" b="0" dirty="0">
                <a:effectLst/>
              </a:rPr>
            </a:br>
            <a:endParaRPr lang="en-US" b="0" dirty="0">
              <a:effectLst/>
            </a:endParaRPr>
          </a:p>
          <a:p>
            <a:r>
              <a:rPr lang="en-US" sz="1200" b="0" i="0" u="none" strike="noStrike" kern="1200" dirty="0">
                <a:solidFill>
                  <a:schemeClr val="tx1"/>
                </a:solidFill>
                <a:effectLst/>
                <a:latin typeface="+mn-lt"/>
                <a:ea typeface="+mn-ea"/>
                <a:cs typeface="+mn-cs"/>
              </a:rPr>
              <a:t>Docker containers share the underlying resources of the Docker host. Furthermore, developers build a Docker image that includes exactly what they need to run their application: starting with the basics and adding in only what is needed by the application. Containers are very</a:t>
            </a:r>
            <a:r>
              <a:rPr lang="en-US" sz="1200" b="0" i="0" u="none" strike="noStrike" kern="1200" baseline="0" dirty="0">
                <a:solidFill>
                  <a:schemeClr val="tx1"/>
                </a:solidFill>
                <a:effectLst/>
                <a:latin typeface="+mn-lt"/>
                <a:ea typeface="+mn-ea"/>
                <a:cs typeface="+mn-cs"/>
              </a:rPr>
              <a:t> small (some base OS images are less than 3MBs) start up very quickly (&lt; 3/8s of a second) because you’re not booting a full operating system. You’re just starting a process. </a:t>
            </a:r>
            <a:endParaRPr lang="en-US" dirty="0"/>
          </a:p>
          <a:p>
            <a:pPr lvl="0">
              <a:spcBef>
                <a:spcPts val="0"/>
              </a:spcBef>
              <a:buNone/>
            </a:pPr>
            <a:endParaRPr dirty="0"/>
          </a:p>
        </p:txBody>
      </p:sp>
      <p:sp>
        <p:nvSpPr>
          <p:cNvPr id="374" name="Shape 3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46287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r>
              <a:rPr lang="en-US" sz="1200" b="0" i="0" u="none" strike="noStrike" kern="1200" dirty="0">
                <a:solidFill>
                  <a:schemeClr val="tx1"/>
                </a:solidFill>
                <a:effectLst/>
                <a:latin typeface="+mn-lt"/>
                <a:ea typeface="+mn-ea"/>
                <a:cs typeface="+mn-cs"/>
              </a:rPr>
              <a:t>So if containers are not VMs, a logical question is: Can VMs and Docker containers coexist?</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The answer is a resounding “yes.”</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At the most basic level VMs (in all their forms) are a great place for Docker hosts to run.  Whether it’s a vSphere VM or a Hyper-V VM or an AWS EC2 instance, all of them will serve equally well as a Docker host. Depending on what you need to do, a VM might be the best place to land those containers. But the great thing about Docker is that, it doesn’t matter where you run containers – and it’s totally up to you.</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Another question that is often asked relates to whether or not Docker container-based services can interact with VM-based services. Again, the answer is absolutely yes. Running your application in a set of Docker containers doesn’t preclude it from talking to the services running in a VM.</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For instance, your application may need to interact with a database that resides in a virtual machine. Provided that the right networking is in place, your app can interact with that database seamlessly.</a:t>
            </a:r>
            <a:endParaRPr lang="en-US" b="0" dirty="0">
              <a:effectLst/>
            </a:endParaRPr>
          </a:p>
          <a:p>
            <a:pPr rtl="0"/>
            <a:r>
              <a:rPr lang="en-US" b="0" dirty="0">
                <a:effectLst/>
              </a:rPr>
              <a:t/>
            </a:r>
            <a:br>
              <a:rPr lang="en-US" b="0" dirty="0">
                <a:effectLst/>
              </a:rPr>
            </a:br>
            <a:endParaRPr lang="en-US" b="0" dirty="0">
              <a:effectLst/>
            </a:endParaRPr>
          </a:p>
          <a:p>
            <a:r>
              <a:rPr lang="en-US" sz="1200" b="0" i="0" u="none" strike="noStrike" kern="1200" dirty="0">
                <a:solidFill>
                  <a:schemeClr val="tx1"/>
                </a:solidFill>
                <a:effectLst/>
                <a:latin typeface="+mn-lt"/>
                <a:ea typeface="+mn-ea"/>
                <a:cs typeface="+mn-cs"/>
              </a:rPr>
              <a:t>Another area where there can be synergy between VMs and Docker containers is in the area of capacity optimization. VMs gained early popularity because the enabled higher levels of server utilization. That’s still true today. A virtualization host, for instance, can host VMs that may house Docker hosts, but may also host any number of traditional monolithic VMs. By mixing and matching Docker hosts with “traditional” VMs, </a:t>
            </a:r>
            <a:r>
              <a:rPr lang="en-US" sz="1200" b="0" i="0" u="none" strike="noStrike" kern="1200" dirty="0" err="1">
                <a:solidFill>
                  <a:schemeClr val="tx1"/>
                </a:solidFill>
                <a:effectLst/>
                <a:latin typeface="+mn-lt"/>
                <a:ea typeface="+mn-ea"/>
                <a:cs typeface="+mn-cs"/>
              </a:rPr>
              <a:t>sysadmins</a:t>
            </a:r>
            <a:r>
              <a:rPr lang="en-US" sz="1200" b="0" i="0" u="none" strike="noStrike" kern="1200" dirty="0">
                <a:solidFill>
                  <a:schemeClr val="tx1"/>
                </a:solidFill>
                <a:effectLst/>
                <a:latin typeface="+mn-lt"/>
                <a:ea typeface="+mn-ea"/>
                <a:cs typeface="+mn-cs"/>
              </a:rPr>
              <a:t> can be assured they are getting the maximum utilization out of their physical hardware.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One of the most powerful things about Docker is the flexibility it affords IT organizations. The decision of where to run your applications can be based 100% on what’s right for your business. You’re not locked into any single infrastructure, you can pick and choose and mix and match in whatever manner makes sense for you organization. Docker hosts on vSphere? Great. Azure? Sure. Physical servers? Absolutely. With Docker containers you get a this great combination of agility, portability, and control.</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Containers are isolated, but share OS and, where appropriate, bins/libraries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…result is significantly faster deployment,  much less overhead, easier migration, faster restart</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396" name="Shape 3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66718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r>
              <a:rPr lang="en-US" sz="1200" b="0" i="0" u="none" strike="noStrike" kern="1200" dirty="0">
                <a:solidFill>
                  <a:schemeClr val="tx1"/>
                </a:solidFill>
                <a:effectLst/>
                <a:latin typeface="+mn-lt"/>
                <a:ea typeface="+mn-ea"/>
                <a:cs typeface="+mn-cs"/>
              </a:rPr>
              <a:t>So if containers are not VMs, a logical question is: Can VMs and Docker containers coexist?</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The answer is a resounding “yes.”</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At the most basic level VMs (in all their forms) are a great place for Docker hosts to run.  Whether it’s a vSphere VM or a Hyper-V VM or an AWS EC2 instance, all of them will serve equally well as a Docker host. Depending on what you need to do, a VM might be the best place to land those containers. But the great thing about Docker is that, it doesn’t matter where you run containers – and it’s totally up to you.</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Another question that is often asked relates to whether or not Docker container-based services can interact with VM-based services. Again, the answer is absolutely yes. Running your application in a set of Docker containers doesn’t preclude it from talking to the services running in a VM.</a:t>
            </a:r>
            <a:endParaRPr lang="en-US" b="0" dirty="0">
              <a:effectLst/>
            </a:endParaRPr>
          </a:p>
          <a:p>
            <a:pPr rtl="0"/>
            <a:r>
              <a:rPr lang="en-US" b="0" dirty="0">
                <a:effectLst/>
              </a:rPr>
              <a:t/>
            </a:r>
            <a:br>
              <a:rPr lang="en-US" b="0" dirty="0">
                <a:effectLst/>
              </a:rPr>
            </a:br>
            <a:endParaRPr lang="en-US" b="0" dirty="0">
              <a:effectLst/>
            </a:endParaRPr>
          </a:p>
          <a:p>
            <a:pPr rtl="0"/>
            <a:r>
              <a:rPr lang="en-US" sz="1200" b="0" i="0" u="none" strike="noStrike" kern="1200" dirty="0">
                <a:solidFill>
                  <a:schemeClr val="tx1"/>
                </a:solidFill>
                <a:effectLst/>
                <a:latin typeface="+mn-lt"/>
                <a:ea typeface="+mn-ea"/>
                <a:cs typeface="+mn-cs"/>
              </a:rPr>
              <a:t>For instance, your application may need to interact with a database that resides in a virtual machine. Provided that the right networking is in place, your app can interact with that database seamlessly.</a:t>
            </a:r>
            <a:endParaRPr lang="en-US" b="0" dirty="0">
              <a:effectLst/>
            </a:endParaRPr>
          </a:p>
          <a:p>
            <a:pPr rtl="0"/>
            <a:r>
              <a:rPr lang="en-US" b="0" dirty="0">
                <a:effectLst/>
              </a:rPr>
              <a:t/>
            </a:r>
            <a:br>
              <a:rPr lang="en-US" b="0" dirty="0">
                <a:effectLst/>
              </a:rPr>
            </a:br>
            <a:endParaRPr lang="en-US" b="0" dirty="0">
              <a:effectLst/>
            </a:endParaRPr>
          </a:p>
          <a:p>
            <a:r>
              <a:rPr lang="en-US" sz="1200" b="0" i="0" u="none" strike="noStrike" kern="1200" dirty="0">
                <a:solidFill>
                  <a:schemeClr val="tx1"/>
                </a:solidFill>
                <a:effectLst/>
                <a:latin typeface="+mn-lt"/>
                <a:ea typeface="+mn-ea"/>
                <a:cs typeface="+mn-cs"/>
              </a:rPr>
              <a:t>Another area where there can be synergy between VMs and Docker containers is in the area of capacity optimization. VMs gained early popularity because the enabled higher levels of server utilization. That’s still true today. A virtualization host, for instance, can host VMs that may house Docker hosts, but may also host any number of traditional monolithic VMs. By mixing and matching Docker hosts with “traditional” VMs, </a:t>
            </a:r>
            <a:r>
              <a:rPr lang="en-US" sz="1200" b="0" i="0" u="none" strike="noStrike" kern="1200" dirty="0" err="1">
                <a:solidFill>
                  <a:schemeClr val="tx1"/>
                </a:solidFill>
                <a:effectLst/>
                <a:latin typeface="+mn-lt"/>
                <a:ea typeface="+mn-ea"/>
                <a:cs typeface="+mn-cs"/>
              </a:rPr>
              <a:t>sysadmins</a:t>
            </a:r>
            <a:r>
              <a:rPr lang="en-US" sz="1200" b="0" i="0" u="none" strike="noStrike" kern="1200" dirty="0">
                <a:solidFill>
                  <a:schemeClr val="tx1"/>
                </a:solidFill>
                <a:effectLst/>
                <a:latin typeface="+mn-lt"/>
                <a:ea typeface="+mn-ea"/>
                <a:cs typeface="+mn-cs"/>
              </a:rPr>
              <a:t> can be assured they are getting the maximum utilization out of their physical hardware.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One of the most powerful things about Docker is the flexibility it affords IT organizations. The decision of where to run your applications can be based 100% on what’s right for your business. You’re not locked into any single infrastructure, you can pick and choose and mix and match in whatever manner makes sense for you organization. Docker hosts on vSphere? Great. Azure? Sure. Physical servers? Absolutely. With Docker containers you get a this great combination of agility, portability, and control.</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Containers are isolated, but share OS and, where appropriate, bins/libraries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94D54"/>
                </a:solidFill>
              </a:rPr>
              <a:t>…result is significantly faster deployment,  much less overhead, easier migration, faster restart</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396" name="Shape 3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39071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19</a:t>
            </a:fld>
            <a:endParaRPr lang="tr-TR"/>
          </a:p>
        </p:txBody>
      </p:sp>
    </p:spTree>
    <p:extLst>
      <p:ext uri="{BB962C8B-B14F-4D97-AF65-F5344CB8AC3E}">
        <p14:creationId xmlns:p14="http://schemas.microsoft.com/office/powerpoint/2010/main" val="1652427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Shape 37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75" name="Shape 375"/>
          <p:cNvSpPr txBox="1">
            <a:spLocks noGrp="1"/>
          </p:cNvSpPr>
          <p:nvPr>
            <p:ph type="body" idx="1"/>
          </p:nvPr>
        </p:nvSpPr>
        <p:spPr>
          <a:xfrm>
            <a:off x="685800" y="4400550"/>
            <a:ext cx="5486400" cy="3600600"/>
          </a:xfrm>
          <a:prstGeom prst="rect">
            <a:avLst/>
          </a:prstGeom>
          <a:noFill/>
          <a:ln>
            <a:noFill/>
          </a:ln>
        </p:spPr>
        <p:txBody>
          <a:bodyPr lIns="91425" tIns="45700" rIns="91425" bIns="45700" anchor="t" anchorCtr="0">
            <a:noAutofit/>
          </a:bodyPr>
          <a:lstStyle/>
          <a:p>
            <a:pPr marL="0" marR="0" lvl="0" indent="0" algn="l" rtl="0">
              <a:spcBef>
                <a:spcPts val="0"/>
              </a:spcBef>
              <a:buNone/>
            </a:pPr>
            <a:r>
              <a:rPr lang="en-US" sz="1200" b="0" i="0" u="none" strike="noStrike" cap="none" dirty="0">
                <a:solidFill>
                  <a:schemeClr val="dk1"/>
                </a:solidFill>
                <a:latin typeface="Calibri"/>
                <a:ea typeface="Calibri"/>
                <a:cs typeface="Calibri"/>
                <a:sym typeface="Calibri"/>
              </a:rPr>
              <a:t>Build, Ship, Run</a:t>
            </a:r>
            <a:r>
              <a:rPr lang="en-US" sz="1200" b="0" i="0" u="none" strike="noStrike" cap="none" baseline="0" dirty="0">
                <a:solidFill>
                  <a:schemeClr val="dk1"/>
                </a:solidFill>
                <a:latin typeface="Calibri"/>
                <a:ea typeface="Calibri"/>
                <a:cs typeface="Calibri"/>
                <a:sym typeface="Calibri"/>
              </a:rPr>
              <a:t> – Any App Anywhere – that’s Docker’s slogan </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But, what does it mean?</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What it essentially boils down to is that developers can choose whatever language or components they want to build their application – </a:t>
            </a:r>
            <a:r>
              <a:rPr lang="en-US" sz="1200" b="0" i="0" u="none" strike="noStrike" cap="none" baseline="0" dirty="0" err="1">
                <a:solidFill>
                  <a:schemeClr val="dk1"/>
                </a:solidFill>
                <a:latin typeface="Calibri"/>
                <a:ea typeface="Calibri"/>
                <a:cs typeface="Calibri"/>
                <a:sym typeface="Calibri"/>
              </a:rPr>
              <a:t>.Net</a:t>
            </a:r>
            <a:r>
              <a:rPr lang="en-US" sz="1200" b="0" i="0" u="none" strike="noStrike" cap="none" baseline="0" dirty="0">
                <a:solidFill>
                  <a:schemeClr val="dk1"/>
                </a:solidFill>
                <a:latin typeface="Calibri"/>
                <a:ea typeface="Calibri"/>
                <a:cs typeface="Calibri"/>
                <a:sym typeface="Calibri"/>
              </a:rPr>
              <a:t>, ASP, Java, Ruby, </a:t>
            </a:r>
            <a:r>
              <a:rPr lang="en-US" sz="1200" b="0" i="0" u="none" strike="noStrike" cap="none" baseline="0" dirty="0" err="1">
                <a:solidFill>
                  <a:schemeClr val="dk1"/>
                </a:solidFill>
                <a:latin typeface="Calibri"/>
                <a:ea typeface="Calibri"/>
                <a:cs typeface="Calibri"/>
                <a:sym typeface="Calibri"/>
              </a:rPr>
              <a:t>Redis</a:t>
            </a:r>
            <a:r>
              <a:rPr lang="en-US" sz="1200" b="0" i="0" u="none" strike="noStrike" cap="none" baseline="0" dirty="0">
                <a:solidFill>
                  <a:schemeClr val="dk1"/>
                </a:solidFill>
                <a:latin typeface="Calibri"/>
                <a:ea typeface="Calibri"/>
                <a:cs typeface="Calibri"/>
                <a:sym typeface="Calibri"/>
              </a:rPr>
              <a:t>, </a:t>
            </a:r>
            <a:r>
              <a:rPr lang="en-US" sz="1200" b="0" i="0" u="none" strike="noStrike" cap="none" baseline="0" dirty="0" err="1">
                <a:solidFill>
                  <a:schemeClr val="dk1"/>
                </a:solidFill>
                <a:latin typeface="Calibri"/>
                <a:ea typeface="Calibri"/>
                <a:cs typeface="Calibri"/>
                <a:sym typeface="Calibri"/>
              </a:rPr>
              <a:t>etc</a:t>
            </a:r>
            <a:r>
              <a:rPr lang="en-US" sz="1200" b="0" i="0" u="none" strike="noStrike" cap="none" baseline="0" dirty="0">
                <a:solidFill>
                  <a:schemeClr val="dk1"/>
                </a:solidFill>
                <a:latin typeface="Calibri"/>
                <a:ea typeface="Calibri"/>
                <a:cs typeface="Calibri"/>
                <a:sym typeface="Calibri"/>
              </a:rPr>
              <a:t>  across both the Linux and Windows ecosystem. They are assured that whatever the code up, will run wherever the Ops team chooses to deploy it – Physical, virtual, or cloud – it makes no difference to Docker. </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An application written on a developers laptop will run exactly the same on the largest bare metal servers, in the cloud, even on a Raspberry Pi in my den. </a:t>
            </a:r>
          </a:p>
          <a:p>
            <a:pPr marL="0" marR="0" lvl="0" indent="0" algn="l" rtl="0">
              <a:spcBef>
                <a:spcPts val="0"/>
              </a:spcBef>
              <a:buNone/>
            </a:pPr>
            <a:endParaRPr lang="en-US" sz="1200" b="0" i="0" u="none" strike="noStrike" cap="none" baseline="0" dirty="0">
              <a:solidFill>
                <a:schemeClr val="dk1"/>
              </a:solidFill>
              <a:latin typeface="Calibri"/>
              <a:ea typeface="Calibri"/>
              <a:cs typeface="Calibri"/>
              <a:sym typeface="Calibri"/>
            </a:endParaRPr>
          </a:p>
          <a:p>
            <a:pPr marL="0" marR="0" lvl="0" indent="0" algn="l" rtl="0">
              <a:spcBef>
                <a:spcPts val="0"/>
              </a:spcBef>
              <a:buNone/>
            </a:pPr>
            <a:r>
              <a:rPr lang="en-US" sz="1200" b="0" i="0" u="none" strike="noStrike" cap="none" baseline="0" dirty="0">
                <a:solidFill>
                  <a:schemeClr val="dk1"/>
                </a:solidFill>
                <a:latin typeface="Calibri"/>
                <a:ea typeface="Calibri"/>
                <a:cs typeface="Calibri"/>
                <a:sym typeface="Calibri"/>
              </a:rPr>
              <a:t>Move applications seamlessly from </a:t>
            </a:r>
            <a:r>
              <a:rPr lang="en-US" sz="1200" b="0" i="0" u="none" strike="noStrike" cap="none" baseline="0" dirty="0" err="1">
                <a:solidFill>
                  <a:schemeClr val="dk1"/>
                </a:solidFill>
                <a:latin typeface="Calibri"/>
                <a:ea typeface="Calibri"/>
                <a:cs typeface="Calibri"/>
                <a:sym typeface="Calibri"/>
              </a:rPr>
              <a:t>dev</a:t>
            </a:r>
            <a:r>
              <a:rPr lang="en-US" sz="1200" b="0" i="0" u="none" strike="noStrike" cap="none" baseline="0" dirty="0">
                <a:solidFill>
                  <a:schemeClr val="dk1"/>
                </a:solidFill>
                <a:latin typeface="Calibri"/>
                <a:ea typeface="Calibri"/>
                <a:cs typeface="Calibri"/>
                <a:sym typeface="Calibri"/>
              </a:rPr>
              <a:t> to test to production. </a:t>
            </a:r>
            <a:endParaRPr sz="1200" b="0" i="0" u="none" strike="noStrike" cap="none" dirty="0">
              <a:solidFill>
                <a:schemeClr val="dk1"/>
              </a:solidFill>
              <a:latin typeface="Calibri"/>
              <a:ea typeface="Calibri"/>
              <a:cs typeface="Calibri"/>
              <a:sym typeface="Calibri"/>
            </a:endParaRPr>
          </a:p>
        </p:txBody>
      </p:sp>
      <p:sp>
        <p:nvSpPr>
          <p:cNvPr id="376" name="Shape 376"/>
          <p:cNvSpPr txBox="1">
            <a:spLocks noGrp="1"/>
          </p:cNvSpPr>
          <p:nvPr>
            <p:ph type="sldNum" idx="12"/>
          </p:nvPr>
        </p:nvSpPr>
        <p:spPr>
          <a:xfrm>
            <a:off x="3884612" y="8685213"/>
            <a:ext cx="2971800" cy="458700"/>
          </a:xfrm>
          <a:prstGeom prst="rect">
            <a:avLst/>
          </a:prstGeom>
          <a:noFill/>
          <a:ln>
            <a:noFill/>
          </a:ln>
        </p:spPr>
        <p:txBody>
          <a:bodyPr lIns="91425" tIns="45700" rIns="91425" bIns="45700" anchor="b" anchorCtr="0">
            <a:noAutofit/>
          </a:bodyPr>
          <a:lstStyle/>
          <a:p>
            <a:pPr>
              <a:buSzPct val="25000"/>
            </a:pPr>
            <a:fld id="{00000000-1234-1234-1234-123412341234}" type="slidenum">
              <a:rPr lang="en">
                <a:solidFill>
                  <a:prstClr val="black"/>
                </a:solidFill>
                <a:ea typeface="Calibri"/>
                <a:cs typeface="Calibri"/>
                <a:sym typeface="Calibri"/>
              </a:rPr>
              <a:pPr>
                <a:buSzPct val="25000"/>
              </a:pPr>
              <a:t>21</a:t>
            </a:fld>
            <a:endParaRPr lang="en">
              <a:solidFill>
                <a:prstClr val="black"/>
              </a:solidFill>
              <a:ea typeface="Calibri"/>
              <a:cs typeface="Calibri"/>
              <a:sym typeface="Calibri"/>
            </a:endParaRPr>
          </a:p>
        </p:txBody>
      </p:sp>
    </p:spTree>
    <p:extLst>
      <p:ext uri="{BB962C8B-B14F-4D97-AF65-F5344CB8AC3E}">
        <p14:creationId xmlns:p14="http://schemas.microsoft.com/office/powerpoint/2010/main" val="41250969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02DA432-7CF7-4A2F-BE93-45834DC6981A}" type="slidenum">
              <a:rPr lang="tr-TR" smtClean="0"/>
              <a:t>23</a:t>
            </a:fld>
            <a:endParaRPr lang="tr-TR"/>
          </a:p>
        </p:txBody>
      </p:sp>
    </p:spTree>
    <p:extLst>
      <p:ext uri="{BB962C8B-B14F-4D97-AF65-F5344CB8AC3E}">
        <p14:creationId xmlns:p14="http://schemas.microsoft.com/office/powerpoint/2010/main" val="41742437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26</a:t>
            </a:fld>
            <a:endParaRPr lang="tr-TR"/>
          </a:p>
        </p:txBody>
      </p:sp>
    </p:spTree>
    <p:extLst>
      <p:ext uri="{BB962C8B-B14F-4D97-AF65-F5344CB8AC3E}">
        <p14:creationId xmlns:p14="http://schemas.microsoft.com/office/powerpoint/2010/main" val="34255193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29</a:t>
            </a:fld>
            <a:endParaRPr lang="tr-TR"/>
          </a:p>
        </p:txBody>
      </p:sp>
    </p:spTree>
    <p:extLst>
      <p:ext uri="{BB962C8B-B14F-4D97-AF65-F5344CB8AC3E}">
        <p14:creationId xmlns:p14="http://schemas.microsoft.com/office/powerpoint/2010/main" val="15757838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r>
              <a:rPr lang="en-US" b="0" dirty="0"/>
              <a:t>Let’s take a look at what build, ship run</a:t>
            </a:r>
            <a:r>
              <a:rPr lang="en-US" b="0" baseline="0" dirty="0"/>
              <a:t> means in a little more detail, but before that we need to level set some Docker vocabulary and commands:</a:t>
            </a:r>
          </a:p>
          <a:p>
            <a:pPr marL="0" indent="0">
              <a:buNone/>
            </a:pPr>
            <a:endParaRPr lang="en-US" b="1" dirty="0"/>
          </a:p>
          <a:p>
            <a:pPr marL="0" indent="0">
              <a:buNone/>
            </a:pPr>
            <a:r>
              <a:rPr lang="en-US" b="1" dirty="0"/>
              <a:t>Image</a:t>
            </a:r>
          </a:p>
          <a:p>
            <a:pPr marL="0" indent="0">
              <a:buNone/>
            </a:pPr>
            <a:r>
              <a:rPr lang="en-US" b="0" dirty="0"/>
              <a:t>The</a:t>
            </a:r>
            <a:r>
              <a:rPr lang="en-US" b="0" baseline="0" dirty="0"/>
              <a:t> static component that represents a on-running </a:t>
            </a:r>
            <a:r>
              <a:rPr lang="en-US" b="0" baseline="0" dirty="0" err="1"/>
              <a:t>applicatoin</a:t>
            </a:r>
            <a:endParaRPr lang="en-US" b="0" baseline="0" dirty="0"/>
          </a:p>
          <a:p>
            <a:pPr marL="0" indent="0">
              <a:buNone/>
            </a:pPr>
            <a:r>
              <a:rPr lang="en-US" b="0" baseline="0" dirty="0"/>
              <a:t>Containers are derived from images</a:t>
            </a:r>
          </a:p>
          <a:p>
            <a:pPr marL="0" indent="0">
              <a:buNone/>
            </a:pPr>
            <a:r>
              <a:rPr lang="en-US" b="0" baseline="0" dirty="0"/>
              <a:t>images contain EVERYTHING an application needs to run</a:t>
            </a:r>
          </a:p>
          <a:p>
            <a:pPr marL="0" indent="0">
              <a:buNone/>
            </a:pPr>
            <a:r>
              <a:rPr lang="en-US" b="0" baseline="0" dirty="0"/>
              <a:t>Should always be built via a </a:t>
            </a:r>
            <a:r>
              <a:rPr lang="en-US" b="0" baseline="0" dirty="0" err="1"/>
              <a:t>Dockerfile</a:t>
            </a:r>
            <a:r>
              <a:rPr lang="en-US" b="0" baseline="0" dirty="0"/>
              <a:t> (which we’ll talk about in a bit_</a:t>
            </a:r>
          </a:p>
          <a:p>
            <a:pPr marL="0" indent="0">
              <a:buNone/>
            </a:pPr>
            <a:endParaRPr lang="en-US" b="0" dirty="0"/>
          </a:p>
          <a:p>
            <a:pPr marL="0" indent="0">
              <a:buNone/>
            </a:pPr>
            <a:endParaRPr lang="en-US" b="1" dirty="0"/>
          </a:p>
          <a:p>
            <a:pPr marL="0" indent="0">
              <a:buNone/>
            </a:pPr>
            <a:r>
              <a:rPr lang="en-US" b="1" dirty="0"/>
              <a:t>Container</a:t>
            </a:r>
          </a:p>
          <a:p>
            <a:r>
              <a:rPr lang="en-US" dirty="0"/>
              <a:t>The standard unit in which the application service resides</a:t>
            </a:r>
          </a:p>
          <a:p>
            <a:r>
              <a:rPr lang="en-US" dirty="0"/>
              <a:t>Package app and dependencies together</a:t>
            </a:r>
          </a:p>
          <a:p>
            <a:r>
              <a:rPr lang="en-US" dirty="0"/>
              <a:t>Isolated from other containers</a:t>
            </a:r>
          </a:p>
          <a:p>
            <a:r>
              <a:rPr lang="en-US" dirty="0"/>
              <a:t>One container per app / service</a:t>
            </a:r>
          </a:p>
          <a:p>
            <a:pPr marL="0" indent="0">
              <a:buNone/>
            </a:pPr>
            <a:endParaRPr lang="en-US" b="1" dirty="0"/>
          </a:p>
          <a:p>
            <a:pPr marL="0" indent="0">
              <a:buNone/>
            </a:pPr>
            <a:r>
              <a:rPr lang="en-US" b="1" dirty="0"/>
              <a:t>Docker Engine</a:t>
            </a:r>
          </a:p>
          <a:p>
            <a:r>
              <a:rPr lang="en-US" dirty="0"/>
              <a:t>The program that creates, ships and runs containers</a:t>
            </a:r>
          </a:p>
          <a:p>
            <a:r>
              <a:rPr lang="en-US" dirty="0"/>
              <a:t>Deployable on any physical or </a:t>
            </a:r>
            <a:r>
              <a:rPr lang="en-US" dirty="0" err="1"/>
              <a:t>vm</a:t>
            </a:r>
            <a:r>
              <a:rPr lang="en-US" dirty="0"/>
              <a:t> host locally, in datacenters or cloud</a:t>
            </a:r>
          </a:p>
          <a:p>
            <a:r>
              <a:rPr lang="en-US" dirty="0"/>
              <a:t>Communicates with Docker Hub</a:t>
            </a:r>
          </a:p>
          <a:p>
            <a:pPr marL="0" indent="0">
              <a:buNone/>
            </a:pPr>
            <a:endParaRPr lang="en-US" b="1" dirty="0"/>
          </a:p>
          <a:p>
            <a:pPr marL="0" indent="0">
              <a:buNone/>
            </a:pPr>
            <a:r>
              <a:rPr lang="en-US" b="1" dirty="0"/>
              <a:t>Registry</a:t>
            </a:r>
          </a:p>
          <a:p>
            <a:r>
              <a:rPr lang="en-US" dirty="0"/>
              <a:t>The service that store, distributes and manages container images</a:t>
            </a:r>
          </a:p>
          <a:p>
            <a:r>
              <a:rPr lang="en-US" dirty="0"/>
              <a:t>Receives commands from Docker Client via Engine</a:t>
            </a:r>
          </a:p>
          <a:p>
            <a:r>
              <a:rPr lang="en-US" dirty="0"/>
              <a:t>Access control with public, private repos</a:t>
            </a:r>
          </a:p>
        </p:txBody>
      </p:sp>
      <p:sp>
        <p:nvSpPr>
          <p:cNvPr id="4" name="Slide Number Placeholder 3"/>
          <p:cNvSpPr>
            <a:spLocks noGrp="1"/>
          </p:cNvSpPr>
          <p:nvPr>
            <p:ph type="sldNum" sz="quarter" idx="10"/>
          </p:nvPr>
        </p:nvSpPr>
        <p:spPr/>
        <p:txBody>
          <a:bodyPr/>
          <a:lstStyle/>
          <a:p>
            <a:fld id="{D9BA2D70-C088-423F-8518-452E86B65DCC}" type="slidenum">
              <a:rPr lang="en-US" smtClean="0">
                <a:solidFill>
                  <a:prstClr val="black"/>
                </a:solidFill>
              </a:rPr>
              <a:pPr/>
              <a:t>30</a:t>
            </a:fld>
            <a:endParaRPr lang="en-US">
              <a:solidFill>
                <a:prstClr val="black"/>
              </a:solidFill>
            </a:endParaRPr>
          </a:p>
        </p:txBody>
      </p:sp>
    </p:spTree>
    <p:extLst>
      <p:ext uri="{BB962C8B-B14F-4D97-AF65-F5344CB8AC3E}">
        <p14:creationId xmlns:p14="http://schemas.microsoft.com/office/powerpoint/2010/main" val="12259602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38</a:t>
            </a:fld>
            <a:endParaRPr lang="tr-TR"/>
          </a:p>
        </p:txBody>
      </p:sp>
    </p:spTree>
    <p:extLst>
      <p:ext uri="{BB962C8B-B14F-4D97-AF65-F5344CB8AC3E}">
        <p14:creationId xmlns:p14="http://schemas.microsoft.com/office/powerpoint/2010/main" val="3531383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2</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43</a:t>
            </a:fld>
            <a:endParaRPr lang="tr-TR"/>
          </a:p>
        </p:txBody>
      </p:sp>
    </p:spTree>
    <p:extLst>
      <p:ext uri="{BB962C8B-B14F-4D97-AF65-F5344CB8AC3E}">
        <p14:creationId xmlns:p14="http://schemas.microsoft.com/office/powerpoint/2010/main" val="7019941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45</a:t>
            </a:fld>
            <a:endParaRPr lang="tr-TR"/>
          </a:p>
        </p:txBody>
      </p:sp>
    </p:spTree>
    <p:extLst>
      <p:ext uri="{BB962C8B-B14F-4D97-AF65-F5344CB8AC3E}">
        <p14:creationId xmlns:p14="http://schemas.microsoft.com/office/powerpoint/2010/main" val="13823412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48</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3</a:t>
            </a:fld>
            <a:endParaRPr lang="tr-TR"/>
          </a:p>
        </p:txBody>
      </p:sp>
    </p:spTree>
    <p:extLst>
      <p:ext uri="{BB962C8B-B14F-4D97-AF65-F5344CB8AC3E}">
        <p14:creationId xmlns:p14="http://schemas.microsoft.com/office/powerpoint/2010/main" val="605137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4</a:t>
            </a:fld>
            <a:endParaRPr lang="tr-TR"/>
          </a:p>
        </p:txBody>
      </p:sp>
    </p:spTree>
    <p:extLst>
      <p:ext uri="{BB962C8B-B14F-4D97-AF65-F5344CB8AC3E}">
        <p14:creationId xmlns:p14="http://schemas.microsoft.com/office/powerpoint/2010/main" val="24967201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5</a:t>
            </a:fld>
            <a:endParaRPr lang="tr-TR"/>
          </a:p>
        </p:txBody>
      </p:sp>
    </p:spTree>
    <p:extLst>
      <p:ext uri="{BB962C8B-B14F-4D97-AF65-F5344CB8AC3E}">
        <p14:creationId xmlns:p14="http://schemas.microsoft.com/office/powerpoint/2010/main" val="33951025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6</a:t>
            </a:fld>
            <a:endParaRPr lang="tr-TR"/>
          </a:p>
        </p:txBody>
      </p:sp>
    </p:spTree>
    <p:extLst>
      <p:ext uri="{BB962C8B-B14F-4D97-AF65-F5344CB8AC3E}">
        <p14:creationId xmlns:p14="http://schemas.microsoft.com/office/powerpoint/2010/main" val="36528754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9</a:t>
            </a:fld>
            <a:endParaRPr lang="tr-TR"/>
          </a:p>
        </p:txBody>
      </p:sp>
    </p:spTree>
    <p:extLst>
      <p:ext uri="{BB962C8B-B14F-4D97-AF65-F5344CB8AC3E}">
        <p14:creationId xmlns:p14="http://schemas.microsoft.com/office/powerpoint/2010/main" val="3451146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Shape 3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374" name="Shape 3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605016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02DA432-7CF7-4A2F-BE93-45834DC6981A}" type="slidenum">
              <a:rPr lang="tr-TR" smtClean="0"/>
              <a:t>14</a:t>
            </a:fld>
            <a:endParaRPr lang="tr-TR"/>
          </a:p>
        </p:txBody>
      </p:sp>
    </p:spTree>
    <p:extLst>
      <p:ext uri="{BB962C8B-B14F-4D97-AF65-F5344CB8AC3E}">
        <p14:creationId xmlns:p14="http://schemas.microsoft.com/office/powerpoint/2010/main" val="2380069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3197225"/>
            <a:ext cx="15547975" cy="2205038"/>
          </a:xfrm>
        </p:spPr>
        <p:txBody>
          <a:bodyPr/>
          <a:lstStyle/>
          <a:p>
            <a:r>
              <a:rPr lang="en-US"/>
              <a:t>Click to edit Master title style</a:t>
            </a:r>
            <a:endParaRPr lang="tr-TR"/>
          </a:p>
        </p:txBody>
      </p:sp>
      <p:sp>
        <p:nvSpPr>
          <p:cNvPr id="3" name="Subtitle 2"/>
          <p:cNvSpPr>
            <a:spLocks noGrp="1"/>
          </p:cNvSpPr>
          <p:nvPr>
            <p:ph type="subTitle" idx="1"/>
          </p:nvPr>
        </p:nvSpPr>
        <p:spPr>
          <a:xfrm>
            <a:off x="2743200" y="5830888"/>
            <a:ext cx="12804775" cy="2630487"/>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01.01.2017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3853514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01.01.2017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2222303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261975" y="412750"/>
            <a:ext cx="4114800" cy="8778875"/>
          </a:xfrm>
        </p:spPr>
        <p:txBody>
          <a:bodyPr vert="eaVert"/>
          <a:lstStyle/>
          <a:p>
            <a:r>
              <a:rPr lang="en-US"/>
              <a:t>Click to edit Master title style</a:t>
            </a:r>
            <a:endParaRPr lang="tr-TR"/>
          </a:p>
        </p:txBody>
      </p:sp>
      <p:sp>
        <p:nvSpPr>
          <p:cNvPr id="3" name="Vertical Text Placeholder 2"/>
          <p:cNvSpPr>
            <a:spLocks noGrp="1"/>
          </p:cNvSpPr>
          <p:nvPr>
            <p:ph type="body" orient="vert" idx="1"/>
          </p:nvPr>
        </p:nvSpPr>
        <p:spPr>
          <a:xfrm>
            <a:off x="914400" y="412750"/>
            <a:ext cx="12195175" cy="8778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01.01.2017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4220064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 Title and Content - Whit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457281" y="9539950"/>
            <a:ext cx="4324273" cy="547857"/>
          </a:xfrm>
          <a:prstGeom prst="rect">
            <a:avLst/>
          </a:prstGeom>
        </p:spPr>
        <p:txBody>
          <a:bodyPr anchor="ctr"/>
          <a:lstStyle>
            <a:lvl1pPr algn="l">
              <a:defRPr sz="2000">
                <a:solidFill>
                  <a:schemeClr val="accent1"/>
                </a:solidFill>
              </a:defRPr>
            </a:lvl1pPr>
          </a:lstStyle>
          <a:p>
            <a:fld id="{ADB58DA1-B2F1-45C7-8646-C2825988B19D}" type="slidenum">
              <a:rPr lang="en-US" smtClean="0">
                <a:solidFill>
                  <a:srgbClr val="5B9BD5"/>
                </a:solidFill>
              </a:rPr>
              <a:pPr/>
              <a:t>‹#›</a:t>
            </a:fld>
            <a:endParaRPr lang="en-US" dirty="0">
              <a:solidFill>
                <a:srgbClr val="5B9BD5"/>
              </a:solidFill>
            </a:endParaRPr>
          </a:p>
        </p:txBody>
      </p:sp>
      <p:sp>
        <p:nvSpPr>
          <p:cNvPr id="2" name="Title 1"/>
          <p:cNvSpPr>
            <a:spLocks noGrp="1"/>
          </p:cNvSpPr>
          <p:nvPr>
            <p:ph type="title"/>
          </p:nvPr>
        </p:nvSpPr>
        <p:spPr>
          <a:xfrm>
            <a:off x="457280" y="547857"/>
            <a:ext cx="17376616" cy="960133"/>
          </a:xfrm>
          <a:prstGeom prst="rect">
            <a:avLst/>
          </a:prstGeom>
        </p:spPr>
        <p:txBody>
          <a:bodyPr anchor="t">
            <a:normAutofit/>
          </a:bodyPr>
          <a:lstStyle>
            <a:lvl1pPr>
              <a:defRPr sz="6402">
                <a:solidFill>
                  <a:schemeClr val="accent1"/>
                </a:solidFill>
              </a:defRPr>
            </a:lvl1pPr>
          </a:lstStyle>
          <a:p>
            <a:r>
              <a:rPr lang="en-US" dirty="0"/>
              <a:t>Click to edit Master title style</a:t>
            </a:r>
          </a:p>
        </p:txBody>
      </p:sp>
      <p:sp>
        <p:nvSpPr>
          <p:cNvPr id="3" name="Content Placeholder 2"/>
          <p:cNvSpPr>
            <a:spLocks noGrp="1"/>
          </p:cNvSpPr>
          <p:nvPr>
            <p:ph idx="1"/>
          </p:nvPr>
        </p:nvSpPr>
        <p:spPr>
          <a:xfrm>
            <a:off x="457280" y="2739283"/>
            <a:ext cx="17376616" cy="6529023"/>
          </a:xfrm>
          <a:prstGeom prst="rect">
            <a:avLst/>
          </a:prstGeom>
        </p:spPr>
        <p:txBody>
          <a:bodyPr/>
          <a:lstStyle>
            <a:lvl1pPr>
              <a:buClr>
                <a:schemeClr val="accent1"/>
              </a:buClr>
              <a:defRPr sz="4001">
                <a:solidFill>
                  <a:schemeClr val="tx2"/>
                </a:solidFill>
              </a:defRPr>
            </a:lvl1pPr>
            <a:lvl2pPr marL="1028880" indent="-342960">
              <a:buClr>
                <a:schemeClr val="accent1"/>
              </a:buClr>
              <a:buFont typeface="Arial" panose="020B0604020202020204" pitchFamily="34" charset="0"/>
              <a:buChar char="−"/>
              <a:defRPr>
                <a:solidFill>
                  <a:schemeClr val="tx2"/>
                </a:solidFill>
              </a:defRPr>
            </a:lvl2pPr>
            <a:lvl3pPr>
              <a:buClr>
                <a:schemeClr val="accent1"/>
              </a:buClr>
              <a:defRPr>
                <a:solidFill>
                  <a:schemeClr val="tx2"/>
                </a:solidFill>
              </a:defRPr>
            </a:lvl3pPr>
            <a:lvl4pPr marL="2400720" indent="-342960">
              <a:buClr>
                <a:schemeClr val="accent1"/>
              </a:buClr>
              <a:buFont typeface="Arial" panose="020B0604020202020204" pitchFamily="34" charset="0"/>
              <a:buChar char="−"/>
              <a:defRPr>
                <a:solidFill>
                  <a:schemeClr val="tx2"/>
                </a:solidFill>
              </a:defRPr>
            </a:lvl4pPr>
            <a:lvl5pPr marL="3086641" indent="-342960">
              <a:buClr>
                <a:schemeClr val="accent1"/>
              </a:buClr>
              <a:buFont typeface="Wingdings" panose="05000000000000000000" pitchFamily="2" charset="2"/>
              <a:buChar char="Ø"/>
              <a:defRPr>
                <a:solidFill>
                  <a:schemeClr val="tx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3" hasCustomPrompt="1"/>
          </p:nvPr>
        </p:nvSpPr>
        <p:spPr>
          <a:xfrm>
            <a:off x="457280" y="1534000"/>
            <a:ext cx="17376616" cy="936913"/>
          </a:xfrm>
          <a:prstGeom prst="rect">
            <a:avLst/>
          </a:prstGeom>
        </p:spPr>
        <p:txBody>
          <a:bodyPr/>
          <a:lstStyle>
            <a:lvl1pPr marL="0" indent="0">
              <a:buNone/>
              <a:defRPr>
                <a:solidFill>
                  <a:schemeClr val="tx2"/>
                </a:solidFill>
              </a:defRPr>
            </a:lvl1pPr>
          </a:lstStyle>
          <a:p>
            <a:pPr lvl="0"/>
            <a:r>
              <a:rPr lang="en-US" dirty="0"/>
              <a:t>Click to add text</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6081599" y="9585210"/>
            <a:ext cx="1752298" cy="457343"/>
          </a:xfrm>
          <a:prstGeom prst="rect">
            <a:avLst/>
          </a:prstGeom>
        </p:spPr>
      </p:pic>
    </p:spTree>
    <p:extLst>
      <p:ext uri="{BB962C8B-B14F-4D97-AF65-F5344CB8AC3E}">
        <p14:creationId xmlns:p14="http://schemas.microsoft.com/office/powerpoint/2010/main" val="2462470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10"/>
          </p:nvPr>
        </p:nvSpPr>
        <p:spPr/>
        <p:txBody>
          <a:bodyPr/>
          <a:lstStyle/>
          <a:p>
            <a:fld id="{DC9C75F7-98FD-4D05-8C3F-C506B544AE03}" type="datetimeFigureOut">
              <a:rPr lang="tr-TR" smtClean="0"/>
              <a:t>01.01.2017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3862485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4625" y="6611938"/>
            <a:ext cx="15547975" cy="2044700"/>
          </a:xfrm>
        </p:spPr>
        <p:txBody>
          <a:bodyPr anchor="t"/>
          <a:lstStyle>
            <a:lvl1pPr algn="l">
              <a:defRPr sz="4000" b="1" cap="all"/>
            </a:lvl1pPr>
          </a:lstStyle>
          <a:p>
            <a:r>
              <a:rPr lang="en-US"/>
              <a:t>Click to edit Master title style</a:t>
            </a:r>
            <a:endParaRPr lang="tr-TR"/>
          </a:p>
        </p:txBody>
      </p:sp>
      <p:sp>
        <p:nvSpPr>
          <p:cNvPr id="3" name="Text Placeholder 2"/>
          <p:cNvSpPr>
            <a:spLocks noGrp="1"/>
          </p:cNvSpPr>
          <p:nvPr>
            <p:ph type="body" idx="1"/>
          </p:nvPr>
        </p:nvSpPr>
        <p:spPr>
          <a:xfrm>
            <a:off x="1444625" y="4360863"/>
            <a:ext cx="15547975" cy="225107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9C75F7-98FD-4D05-8C3F-C506B544AE03}" type="datetimeFigureOut">
              <a:rPr lang="tr-TR" smtClean="0"/>
              <a:t>01.01.2017</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1656497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Content Placeholder 2"/>
          <p:cNvSpPr>
            <a:spLocks noGrp="1"/>
          </p:cNvSpPr>
          <p:nvPr>
            <p:ph sz="half" idx="1"/>
          </p:nvPr>
        </p:nvSpPr>
        <p:spPr>
          <a:xfrm>
            <a:off x="914400" y="2400300"/>
            <a:ext cx="8154988" cy="6791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Content Placeholder 3"/>
          <p:cNvSpPr>
            <a:spLocks noGrp="1"/>
          </p:cNvSpPr>
          <p:nvPr>
            <p:ph sz="half" idx="2"/>
          </p:nvPr>
        </p:nvSpPr>
        <p:spPr>
          <a:xfrm>
            <a:off x="9221788" y="2400300"/>
            <a:ext cx="8154987" cy="6791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Date Placeholder 4"/>
          <p:cNvSpPr>
            <a:spLocks noGrp="1"/>
          </p:cNvSpPr>
          <p:nvPr>
            <p:ph type="dt" sz="half" idx="10"/>
          </p:nvPr>
        </p:nvSpPr>
        <p:spPr/>
        <p:txBody>
          <a:bodyPr/>
          <a:lstStyle/>
          <a:p>
            <a:fld id="{DC9C75F7-98FD-4D05-8C3F-C506B544AE03}" type="datetimeFigureOut">
              <a:rPr lang="tr-TR" smtClean="0"/>
              <a:t>01.01.2017</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4277514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tr-TR"/>
          </a:p>
        </p:txBody>
      </p:sp>
      <p:sp>
        <p:nvSpPr>
          <p:cNvPr id="3" name="Text Placeholder 2"/>
          <p:cNvSpPr>
            <a:spLocks noGrp="1"/>
          </p:cNvSpPr>
          <p:nvPr>
            <p:ph type="body" idx="1"/>
          </p:nvPr>
        </p:nvSpPr>
        <p:spPr>
          <a:xfrm>
            <a:off x="914400" y="2303463"/>
            <a:ext cx="8081963" cy="9604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4400" y="3263900"/>
            <a:ext cx="8081963" cy="59277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Text Placeholder 4"/>
          <p:cNvSpPr>
            <a:spLocks noGrp="1"/>
          </p:cNvSpPr>
          <p:nvPr>
            <p:ph type="body" sz="quarter" idx="3"/>
          </p:nvPr>
        </p:nvSpPr>
        <p:spPr>
          <a:xfrm>
            <a:off x="9291638" y="2303463"/>
            <a:ext cx="8085137" cy="9604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9291638" y="3263900"/>
            <a:ext cx="8085137" cy="59277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7" name="Date Placeholder 6"/>
          <p:cNvSpPr>
            <a:spLocks noGrp="1"/>
          </p:cNvSpPr>
          <p:nvPr>
            <p:ph type="dt" sz="half" idx="10"/>
          </p:nvPr>
        </p:nvSpPr>
        <p:spPr/>
        <p:txBody>
          <a:bodyPr/>
          <a:lstStyle/>
          <a:p>
            <a:fld id="{DC9C75F7-98FD-4D05-8C3F-C506B544AE03}" type="datetimeFigureOut">
              <a:rPr lang="tr-TR" smtClean="0"/>
              <a:t>01.01.2017</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237732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Date Placeholder 2"/>
          <p:cNvSpPr>
            <a:spLocks noGrp="1"/>
          </p:cNvSpPr>
          <p:nvPr>
            <p:ph type="dt" sz="half" idx="10"/>
          </p:nvPr>
        </p:nvSpPr>
        <p:spPr/>
        <p:txBody>
          <a:bodyPr/>
          <a:lstStyle/>
          <a:p>
            <a:fld id="{DC9C75F7-98FD-4D05-8C3F-C506B544AE03}" type="datetimeFigureOut">
              <a:rPr lang="tr-TR" smtClean="0"/>
              <a:t>01.01.2017</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324329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9C75F7-98FD-4D05-8C3F-C506B544AE03}" type="datetimeFigureOut">
              <a:rPr lang="tr-TR" smtClean="0"/>
              <a:t>01.01.2017</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1958372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9575"/>
            <a:ext cx="6018213" cy="1743075"/>
          </a:xfrm>
        </p:spPr>
        <p:txBody>
          <a:bodyPr anchor="b"/>
          <a:lstStyle>
            <a:lvl1pPr algn="l">
              <a:defRPr sz="2000" b="1"/>
            </a:lvl1pPr>
          </a:lstStyle>
          <a:p>
            <a:r>
              <a:rPr lang="en-US"/>
              <a:t>Click to edit Master title style</a:t>
            </a:r>
            <a:endParaRPr lang="tr-TR"/>
          </a:p>
        </p:txBody>
      </p:sp>
      <p:sp>
        <p:nvSpPr>
          <p:cNvPr id="3" name="Content Placeholder 2"/>
          <p:cNvSpPr>
            <a:spLocks noGrp="1"/>
          </p:cNvSpPr>
          <p:nvPr>
            <p:ph idx="1"/>
          </p:nvPr>
        </p:nvSpPr>
        <p:spPr>
          <a:xfrm>
            <a:off x="7151688" y="409575"/>
            <a:ext cx="10225087" cy="87820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Text Placeholder 3"/>
          <p:cNvSpPr>
            <a:spLocks noGrp="1"/>
          </p:cNvSpPr>
          <p:nvPr>
            <p:ph type="body" sz="half" idx="2"/>
          </p:nvPr>
        </p:nvSpPr>
        <p:spPr>
          <a:xfrm>
            <a:off x="914400" y="2152650"/>
            <a:ext cx="6018213" cy="70389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C9C75F7-98FD-4D05-8C3F-C506B544AE03}" type="datetimeFigureOut">
              <a:rPr lang="tr-TR" smtClean="0"/>
              <a:t>01.01.2017</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593851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84575" y="7202488"/>
            <a:ext cx="10975975" cy="850900"/>
          </a:xfrm>
        </p:spPr>
        <p:txBody>
          <a:bodyPr anchor="b"/>
          <a:lstStyle>
            <a:lvl1pPr algn="l">
              <a:defRPr sz="2000" b="1"/>
            </a:lvl1pPr>
          </a:lstStyle>
          <a:p>
            <a:r>
              <a:rPr lang="en-US"/>
              <a:t>Click to edit Master title style</a:t>
            </a:r>
            <a:endParaRPr lang="tr-TR"/>
          </a:p>
        </p:txBody>
      </p:sp>
      <p:sp>
        <p:nvSpPr>
          <p:cNvPr id="3" name="Picture Placeholder 2"/>
          <p:cNvSpPr>
            <a:spLocks noGrp="1"/>
          </p:cNvSpPr>
          <p:nvPr>
            <p:ph type="pic" idx="1"/>
          </p:nvPr>
        </p:nvSpPr>
        <p:spPr>
          <a:xfrm>
            <a:off x="3584575" y="919163"/>
            <a:ext cx="10975975" cy="61737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Text Placeholder 3"/>
          <p:cNvSpPr>
            <a:spLocks noGrp="1"/>
          </p:cNvSpPr>
          <p:nvPr>
            <p:ph type="body" sz="half" idx="2"/>
          </p:nvPr>
        </p:nvSpPr>
        <p:spPr>
          <a:xfrm>
            <a:off x="3584575" y="8053388"/>
            <a:ext cx="10975975" cy="12080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C9C75F7-98FD-4D05-8C3F-C506B544AE03}" type="datetimeFigureOut">
              <a:rPr lang="tr-TR" smtClean="0"/>
              <a:t>01.01.2017</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20D0E238-7050-4959-A490-93359CB179BA}" type="slidenum">
              <a:rPr lang="tr-TR" smtClean="0"/>
              <a:t>‹#›</a:t>
            </a:fld>
            <a:endParaRPr lang="tr-TR"/>
          </a:p>
        </p:txBody>
      </p:sp>
    </p:spTree>
    <p:extLst>
      <p:ext uri="{BB962C8B-B14F-4D97-AF65-F5344CB8AC3E}">
        <p14:creationId xmlns:p14="http://schemas.microsoft.com/office/powerpoint/2010/main" val="1683910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412750"/>
            <a:ext cx="16462375" cy="1714500"/>
          </a:xfrm>
          <a:prstGeom prst="rect">
            <a:avLst/>
          </a:prstGeom>
        </p:spPr>
        <p:txBody>
          <a:bodyPr vert="horz" lIns="91440" tIns="45720" rIns="91440" bIns="45720" rtlCol="0" anchor="ctr">
            <a:normAutofit/>
          </a:bodyPr>
          <a:lstStyle/>
          <a:p>
            <a:r>
              <a:rPr lang="en-US"/>
              <a:t>Click to edit Master title style</a:t>
            </a:r>
            <a:endParaRPr lang="tr-TR"/>
          </a:p>
        </p:txBody>
      </p:sp>
      <p:sp>
        <p:nvSpPr>
          <p:cNvPr id="3" name="Text Placeholder 2"/>
          <p:cNvSpPr>
            <a:spLocks noGrp="1"/>
          </p:cNvSpPr>
          <p:nvPr>
            <p:ph type="body" idx="1"/>
          </p:nvPr>
        </p:nvSpPr>
        <p:spPr>
          <a:xfrm>
            <a:off x="914400" y="2400300"/>
            <a:ext cx="16462375" cy="67913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2"/>
          </p:nvPr>
        </p:nvSpPr>
        <p:spPr>
          <a:xfrm>
            <a:off x="914400" y="9537700"/>
            <a:ext cx="4268788" cy="547688"/>
          </a:xfrm>
          <a:prstGeom prst="rect">
            <a:avLst/>
          </a:prstGeom>
        </p:spPr>
        <p:txBody>
          <a:bodyPr vert="horz" lIns="91440" tIns="45720" rIns="91440" bIns="45720" rtlCol="0" anchor="ctr"/>
          <a:lstStyle>
            <a:lvl1pPr algn="l">
              <a:defRPr sz="1200">
                <a:solidFill>
                  <a:schemeClr val="tx1">
                    <a:tint val="75000"/>
                  </a:schemeClr>
                </a:solidFill>
              </a:defRPr>
            </a:lvl1pPr>
          </a:lstStyle>
          <a:p>
            <a:fld id="{DC9C75F7-98FD-4D05-8C3F-C506B544AE03}" type="datetimeFigureOut">
              <a:rPr lang="tr-TR" smtClean="0"/>
              <a:t>01.01.2017</a:t>
            </a:fld>
            <a:endParaRPr lang="tr-TR"/>
          </a:p>
        </p:txBody>
      </p:sp>
      <p:sp>
        <p:nvSpPr>
          <p:cNvPr id="5" name="Footer Placeholder 4"/>
          <p:cNvSpPr>
            <a:spLocks noGrp="1"/>
          </p:cNvSpPr>
          <p:nvPr>
            <p:ph type="ftr" sz="quarter" idx="3"/>
          </p:nvPr>
        </p:nvSpPr>
        <p:spPr>
          <a:xfrm>
            <a:off x="6249988" y="9537700"/>
            <a:ext cx="5791200" cy="547688"/>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3107988" y="9537700"/>
            <a:ext cx="4268787" cy="547688"/>
          </a:xfrm>
          <a:prstGeom prst="rect">
            <a:avLst/>
          </a:prstGeom>
        </p:spPr>
        <p:txBody>
          <a:bodyPr vert="horz" lIns="91440" tIns="45720" rIns="91440" bIns="45720" rtlCol="0" anchor="ctr"/>
          <a:lstStyle>
            <a:lvl1pPr algn="r">
              <a:defRPr sz="1200">
                <a:solidFill>
                  <a:schemeClr val="tx1">
                    <a:tint val="75000"/>
                  </a:schemeClr>
                </a:solidFill>
              </a:defRPr>
            </a:lvl1pPr>
          </a:lstStyle>
          <a:p>
            <a:fld id="{20D0E238-7050-4959-A490-93359CB179BA}" type="slidenum">
              <a:rPr lang="tr-TR" smtClean="0"/>
              <a:t>‹#›</a:t>
            </a:fld>
            <a:endParaRPr lang="tr-TR"/>
          </a:p>
        </p:txBody>
      </p:sp>
    </p:spTree>
    <p:extLst>
      <p:ext uri="{BB962C8B-B14F-4D97-AF65-F5344CB8AC3E}">
        <p14:creationId xmlns:p14="http://schemas.microsoft.com/office/powerpoint/2010/main" val="4016043620"/>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75"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35.png"/></Relationships>
</file>

<file path=ppt/slides/_rels/slide1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6.png"/></Relationships>
</file>

<file path=ppt/slides/_rels/slide13.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41.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43.png"/><Relationship Id="rId4" Type="http://schemas.openxmlformats.org/officeDocument/2006/relationships/image" Target="../media/image42.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44.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4.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46.png"/></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48.png"/><Relationship Id="rId7"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3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4.xml.rels><?xml version="1.0" encoding="UTF-8" standalone="yes"?>
<Relationships xmlns="http://schemas.openxmlformats.org/package/2006/relationships"><Relationship Id="rId3" Type="http://schemas.openxmlformats.org/officeDocument/2006/relationships/hyperlink" Target="http://blog.howareyou.com/post/62157486858/continuous-delivery-with-docker-and-jenkins-part-i" TargetMode="External"/><Relationship Id="rId2" Type="http://schemas.openxmlformats.org/officeDocument/2006/relationships/hyperlink" Target="https://speakerdeck.com/teddziuba/docker-at-ebay" TargetMode="Externa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www.openshift.com/blogs/technical-thoughts-on-openshift-and-docker"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6.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64.png"/><Relationship Id="rId7" Type="http://schemas.openxmlformats.org/officeDocument/2006/relationships/image" Target="../media/image68.png"/><Relationship Id="rId2" Type="http://schemas.openxmlformats.org/officeDocument/2006/relationships/image" Target="../media/image63.png"/><Relationship Id="rId1" Type="http://schemas.openxmlformats.org/officeDocument/2006/relationships/slideLayout" Target="../slideLayouts/slideLayout2.xml"/><Relationship Id="rId6" Type="http://schemas.openxmlformats.org/officeDocument/2006/relationships/image" Target="../media/image67.png"/><Relationship Id="rId11" Type="http://schemas.openxmlformats.org/officeDocument/2006/relationships/image" Target="../media/image6.png"/><Relationship Id="rId5" Type="http://schemas.openxmlformats.org/officeDocument/2006/relationships/image" Target="../media/image66.png"/><Relationship Id="rId10" Type="http://schemas.openxmlformats.org/officeDocument/2006/relationships/image" Target="../media/image71.png"/><Relationship Id="rId4" Type="http://schemas.openxmlformats.org/officeDocument/2006/relationships/image" Target="../media/image65.png"/><Relationship Id="rId9" Type="http://schemas.openxmlformats.org/officeDocument/2006/relationships/image" Target="../media/image70.png"/></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blog.docker.io/2013/07/docker-desktop-your-desktop-over-ssh-running-inside-of-a-docker-container/"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5.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6.png"/><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pn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png"/><Relationship Id="rId2" Type="http://schemas.openxmlformats.org/officeDocument/2006/relationships/image" Target="../media/image21.png"/><Relationship Id="rId16"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image" Target="../media/image3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 Id="rId14"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7936677" y="1847945"/>
            <a:ext cx="2323284" cy="7295336"/>
          </a:xfrm>
          <a:prstGeom prst="rect">
            <a:avLst/>
          </a:prstGeom>
        </p:spPr>
      </p:pic>
      <p:sp>
        <p:nvSpPr>
          <p:cNvPr id="16" name="TextBox 15"/>
          <p:cNvSpPr txBox="1"/>
          <p:nvPr/>
        </p:nvSpPr>
        <p:spPr>
          <a:xfrm>
            <a:off x="2257558" y="5793159"/>
            <a:ext cx="13681520" cy="1277273"/>
          </a:xfrm>
          <a:prstGeom prst="rect">
            <a:avLst/>
          </a:prstGeom>
          <a:noFill/>
        </p:spPr>
        <p:txBody>
          <a:bodyPr wrap="square" rtlCol="0">
            <a:spAutoFit/>
          </a:bodyPr>
          <a:lstStyle/>
          <a:p>
            <a:pPr algn="ctr"/>
            <a:r>
              <a:rPr lang="tr-TR" sz="7700" dirty="0">
                <a:solidFill>
                  <a:schemeClr val="accent5">
                    <a:lumMod val="75000"/>
                  </a:schemeClr>
                </a:solidFill>
                <a:latin typeface="Novecento sans wide Book" pitchFamily="50" charset="-94"/>
              </a:rPr>
              <a:t>Introduction to</a:t>
            </a:r>
            <a:r>
              <a:rPr lang="en-US" sz="7700" dirty="0">
                <a:solidFill>
                  <a:schemeClr val="accent5">
                    <a:lumMod val="75000"/>
                  </a:schemeClr>
                </a:solidFill>
                <a:latin typeface="Novecento sans wide Book" pitchFamily="50" charset="-94"/>
              </a:rPr>
              <a:t> </a:t>
            </a:r>
            <a:r>
              <a:rPr lang="tr-TR" sz="7700" dirty="0">
                <a:solidFill>
                  <a:schemeClr val="accent5">
                    <a:lumMod val="75000"/>
                  </a:schemeClr>
                </a:solidFill>
                <a:latin typeface="Novecento sans wide Book" pitchFamily="50" charset="-94"/>
              </a:rPr>
              <a:t>Docker</a:t>
            </a:r>
            <a:r>
              <a:rPr lang="en-US" sz="7700" dirty="0">
                <a:solidFill>
                  <a:schemeClr val="accent5">
                    <a:lumMod val="75000"/>
                  </a:schemeClr>
                </a:solidFill>
                <a:latin typeface="Novecento sans wide Book" pitchFamily="50" charset="-94"/>
              </a:rPr>
              <a:t> Containers</a:t>
            </a:r>
            <a:endParaRPr lang="tr-TR" sz="77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42210" y="1848404"/>
            <a:ext cx="4712217" cy="3647209"/>
          </a:xfrm>
          <a:prstGeom prst="rect">
            <a:avLst/>
          </a:prstGeom>
        </p:spPr>
      </p:pic>
    </p:spTree>
    <p:extLst>
      <p:ext uri="{BB962C8B-B14F-4D97-AF65-F5344CB8AC3E}">
        <p14:creationId xmlns:p14="http://schemas.microsoft.com/office/powerpoint/2010/main" val="1325838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4" name="TextBox 3"/>
          <p:cNvSpPr txBox="1"/>
          <p:nvPr/>
        </p:nvSpPr>
        <p:spPr>
          <a:xfrm>
            <a:off x="1600685" y="22521"/>
            <a:ext cx="14817710" cy="938719"/>
          </a:xfrm>
          <a:prstGeom prst="rect">
            <a:avLst/>
          </a:prstGeom>
          <a:noFill/>
        </p:spPr>
        <p:txBody>
          <a:bodyPr wrap="square" rtlCol="0">
            <a:spAutoFit/>
          </a:bodyPr>
          <a:lstStyle/>
          <a:p>
            <a:pPr algn="ctr"/>
            <a:r>
              <a:rPr lang="en-US" sz="5400" dirty="0">
                <a:solidFill>
                  <a:schemeClr val="accent5">
                    <a:lumMod val="75000"/>
                  </a:schemeClr>
                </a:solidFill>
                <a:latin typeface="Novecento sans wide Book" pitchFamily="50" charset="-94"/>
              </a:rPr>
              <a:t>The Solution</a:t>
            </a:r>
            <a:endParaRPr lang="tr-TR" sz="54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5" name="Picture 4"/>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2304827" y="1553754"/>
            <a:ext cx="13681520" cy="7695856"/>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1994585"/>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normAutofit/>
          </a:bodyPr>
          <a:lstStyle/>
          <a:p>
            <a:pPr marL="0" indent="0">
              <a:buNone/>
            </a:pPr>
            <a:r>
              <a:rPr lang="en-US" sz="5400" dirty="0">
                <a:solidFill>
                  <a:schemeClr val="accent5">
                    <a:lumMod val="75000"/>
                  </a:schemeClr>
                </a:solidFill>
                <a:latin typeface="Novecento sans wide Book" pitchFamily="50" charset="-94"/>
                <a:cs typeface="Klavika" panose="020B0706030404030204" pitchFamily="34" charset="0"/>
              </a:rPr>
              <a:t>An operating system–level virtualization method for running multiple isolated Linux systems (containers) on a single control host.</a:t>
            </a:r>
          </a:p>
          <a:p>
            <a:endParaRPr lang="en-US" sz="5401" dirty="0"/>
          </a:p>
        </p:txBody>
      </p:sp>
      <p:pic>
        <p:nvPicPr>
          <p:cNvPr id="4" name="Picture 3"/>
          <p:cNvPicPr>
            <a:picLocks noChangeAspect="1"/>
          </p:cNvPicPr>
          <p:nvPr/>
        </p:nvPicPr>
        <p:blipFill rotWithShape="1">
          <a:blip r:embed="rId2">
            <a:alphaModFix/>
            <a:extLst>
              <a:ext uri="{28A0092B-C50C-407E-A947-70E740481C1C}">
                <a14:useLocalDpi xmlns:a14="http://schemas.microsoft.com/office/drawing/2010/main" val="0"/>
              </a:ext>
            </a:extLst>
          </a:blip>
          <a:srcRect l="20417" t="13889" r="10625" b="10185"/>
          <a:stretch>
            <a:fillRect/>
          </a:stretch>
        </p:blipFill>
        <p:spPr>
          <a:xfrm>
            <a:off x="11398637" y="6524264"/>
            <a:ext cx="5258713" cy="3256908"/>
          </a:xfrm>
          <a:prstGeom prst="rect">
            <a:avLst/>
          </a:prstGeom>
          <a:noFill/>
          <a:ln>
            <a:solidFill>
              <a:schemeClr val="tx1"/>
            </a:solidFill>
          </a:ln>
          <a:effectLst>
            <a:outerShdw blurRad="63500" sx="102000" sy="102000" algn="ctr" rotWithShape="0">
              <a:prstClr val="black">
                <a:alpha val="40000"/>
              </a:prstClr>
            </a:outerShdw>
          </a:effectLst>
        </p:spPr>
      </p:pic>
      <p:pic>
        <p:nvPicPr>
          <p:cNvPr id="6" name="Picture 5"/>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3622511" y="6409340"/>
            <a:ext cx="2958026" cy="3486755"/>
          </a:xfrm>
          <a:prstGeom prst="rect">
            <a:avLst/>
          </a:prstGeom>
          <a:noFill/>
          <a:ln>
            <a:solidFill>
              <a:schemeClr val="tx1"/>
            </a:solidFill>
          </a:ln>
          <a:effectLst>
            <a:outerShdw blurRad="63500" sx="102000" sy="102000" algn="ctr" rotWithShape="0">
              <a:prstClr val="black">
                <a:alpha val="40000"/>
              </a:prstClr>
            </a:outerShdw>
          </a:effectLst>
        </p:spPr>
      </p:pic>
      <p:sp>
        <p:nvSpPr>
          <p:cNvPr id="7" name="TextBox 6"/>
          <p:cNvSpPr txBox="1"/>
          <p:nvPr/>
        </p:nvSpPr>
        <p:spPr>
          <a:xfrm>
            <a:off x="4967098" y="22521"/>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Linux Containers</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283452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Line 1"/>
          <p:cNvSpPr>
            <a:spLocks noChangeShapeType="1"/>
          </p:cNvSpPr>
          <p:nvPr/>
        </p:nvSpPr>
        <p:spPr bwMode="auto">
          <a:xfrm>
            <a:off x="833359" y="6175582"/>
            <a:ext cx="16185786" cy="1193"/>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defTabSz="1371874"/>
            <a:endParaRPr lang="en-US" sz="600">
              <a:solidFill>
                <a:srgbClr val="394D54"/>
              </a:solidFill>
            </a:endParaRPr>
          </a:p>
        </p:txBody>
      </p:sp>
      <p:sp>
        <p:nvSpPr>
          <p:cNvPr id="25602" name="Rectangle 2"/>
          <p:cNvSpPr>
            <a:spLocks/>
          </p:cNvSpPr>
          <p:nvPr/>
        </p:nvSpPr>
        <p:spPr bwMode="auto">
          <a:xfrm>
            <a:off x="1824488" y="2155747"/>
            <a:ext cx="213520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Static website</a:t>
            </a:r>
          </a:p>
        </p:txBody>
      </p:sp>
      <p:sp>
        <p:nvSpPr>
          <p:cNvPr id="25603" name="Rectangle 3"/>
          <p:cNvSpPr>
            <a:spLocks/>
          </p:cNvSpPr>
          <p:nvPr/>
        </p:nvSpPr>
        <p:spPr bwMode="auto">
          <a:xfrm>
            <a:off x="7751411" y="2199244"/>
            <a:ext cx="2167388"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Web frontend </a:t>
            </a:r>
          </a:p>
        </p:txBody>
      </p:sp>
      <p:sp>
        <p:nvSpPr>
          <p:cNvPr id="25604" name="Rectangle 4"/>
          <p:cNvSpPr>
            <a:spLocks/>
          </p:cNvSpPr>
          <p:nvPr/>
        </p:nvSpPr>
        <p:spPr bwMode="auto">
          <a:xfrm>
            <a:off x="5159755" y="2193158"/>
            <a:ext cx="130805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User DB</a:t>
            </a:r>
          </a:p>
        </p:txBody>
      </p:sp>
      <p:sp>
        <p:nvSpPr>
          <p:cNvPr id="25605" name="Rectangle 5"/>
          <p:cNvSpPr>
            <a:spLocks/>
          </p:cNvSpPr>
          <p:nvPr/>
        </p:nvSpPr>
        <p:spPr bwMode="auto">
          <a:xfrm>
            <a:off x="11073982" y="2183274"/>
            <a:ext cx="103874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Queue</a:t>
            </a:r>
          </a:p>
        </p:txBody>
      </p:sp>
      <p:sp>
        <p:nvSpPr>
          <p:cNvPr id="25606" name="Rectangle 6"/>
          <p:cNvSpPr>
            <a:spLocks/>
          </p:cNvSpPr>
          <p:nvPr/>
        </p:nvSpPr>
        <p:spPr bwMode="auto">
          <a:xfrm>
            <a:off x="13330263" y="2071769"/>
            <a:ext cx="196207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Analytics DB</a:t>
            </a:r>
          </a:p>
        </p:txBody>
      </p:sp>
      <p:sp>
        <p:nvSpPr>
          <p:cNvPr id="25616" name="Rectangle 16"/>
          <p:cNvSpPr>
            <a:spLocks/>
          </p:cNvSpPr>
          <p:nvPr/>
        </p:nvSpPr>
        <p:spPr bwMode="auto">
          <a:xfrm>
            <a:off x="2224146" y="9357355"/>
            <a:ext cx="1848321"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Development VM</a:t>
            </a:r>
          </a:p>
        </p:txBody>
      </p:sp>
      <p:sp>
        <p:nvSpPr>
          <p:cNvPr id="25617" name="Rectangle 17"/>
          <p:cNvSpPr>
            <a:spLocks/>
          </p:cNvSpPr>
          <p:nvPr/>
        </p:nvSpPr>
        <p:spPr bwMode="auto">
          <a:xfrm>
            <a:off x="4925202" y="9380829"/>
            <a:ext cx="136800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QA server</a:t>
            </a:r>
          </a:p>
        </p:txBody>
      </p:sp>
      <p:sp>
        <p:nvSpPr>
          <p:cNvPr id="25618" name="Rectangle 18"/>
          <p:cNvSpPr>
            <a:spLocks/>
          </p:cNvSpPr>
          <p:nvPr/>
        </p:nvSpPr>
        <p:spPr bwMode="auto">
          <a:xfrm>
            <a:off x="9540481" y="9404107"/>
            <a:ext cx="173124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Public Cloud</a:t>
            </a:r>
          </a:p>
        </p:txBody>
      </p:sp>
      <p:sp>
        <p:nvSpPr>
          <p:cNvPr id="25621" name="Rectangle 21"/>
          <p:cNvSpPr>
            <a:spLocks/>
          </p:cNvSpPr>
          <p:nvPr/>
        </p:nvSpPr>
        <p:spPr bwMode="auto">
          <a:xfrm>
            <a:off x="13926774" y="9343065"/>
            <a:ext cx="229876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Contributor’s laptop</a:t>
            </a:r>
          </a:p>
        </p:txBody>
      </p:sp>
      <p:sp>
        <p:nvSpPr>
          <p:cNvPr id="3" name="TextBox 2"/>
          <p:cNvSpPr txBox="1"/>
          <p:nvPr/>
        </p:nvSpPr>
        <p:spPr>
          <a:xfrm rot="16200000">
            <a:off x="-1070993" y="3405555"/>
            <a:ext cx="3279965" cy="507960"/>
          </a:xfrm>
          <a:prstGeom prst="rect">
            <a:avLst/>
          </a:prstGeom>
          <a:noFill/>
        </p:spPr>
        <p:txBody>
          <a:bodyPr wrap="square" rtlCol="0">
            <a:spAutoFit/>
          </a:bodyPr>
          <a:lstStyle/>
          <a:p>
            <a:pPr algn="ctr" defTabSz="1371874"/>
            <a:r>
              <a:rPr lang="en-US" sz="2701" dirty="0">
                <a:solidFill>
                  <a:srgbClr val="394D54"/>
                </a:solidFill>
              </a:rPr>
              <a:t>Multiplicity of Stacks</a:t>
            </a:r>
          </a:p>
        </p:txBody>
      </p:sp>
      <p:sp>
        <p:nvSpPr>
          <p:cNvPr id="27" name="TextBox 26"/>
          <p:cNvSpPr txBox="1"/>
          <p:nvPr/>
        </p:nvSpPr>
        <p:spPr>
          <a:xfrm rot="16200000">
            <a:off x="-918673" y="7173254"/>
            <a:ext cx="3279965" cy="1339213"/>
          </a:xfrm>
          <a:prstGeom prst="rect">
            <a:avLst/>
          </a:prstGeom>
          <a:noFill/>
        </p:spPr>
        <p:txBody>
          <a:bodyPr wrap="square" rtlCol="0">
            <a:spAutoFit/>
          </a:bodyPr>
          <a:lstStyle/>
          <a:p>
            <a:pPr algn="ctr" defTabSz="1371874"/>
            <a:r>
              <a:rPr lang="en-US" sz="2701" dirty="0">
                <a:solidFill>
                  <a:srgbClr val="394D54"/>
                </a:solidFill>
              </a:rPr>
              <a:t>Multiplicity of hardware environments</a:t>
            </a:r>
          </a:p>
        </p:txBody>
      </p:sp>
      <p:sp>
        <p:nvSpPr>
          <p:cNvPr id="28" name="Rectangle 20"/>
          <p:cNvSpPr>
            <a:spLocks/>
          </p:cNvSpPr>
          <p:nvPr/>
        </p:nvSpPr>
        <p:spPr bwMode="auto">
          <a:xfrm>
            <a:off x="11669210" y="9357355"/>
            <a:ext cx="237038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Production Cluster</a:t>
            </a:r>
          </a:p>
        </p:txBody>
      </p:sp>
      <p:pic>
        <p:nvPicPr>
          <p:cNvPr id="35" name="Picture 1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71951" y="8302069"/>
            <a:ext cx="1616490" cy="103892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6514127" y="9380861"/>
            <a:ext cx="272313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Customer Data Center</a:t>
            </a:r>
          </a:p>
        </p:txBody>
      </p:sp>
      <p:pic>
        <p:nvPicPr>
          <p:cNvPr id="38"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55739" y="8514455"/>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723390" y="8577698"/>
            <a:ext cx="614751" cy="48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487724" y="8342155"/>
            <a:ext cx="1248869" cy="95874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6" cstate="print"/>
          <a:stretch>
            <a:fillRect/>
          </a:stretch>
        </p:blipFill>
        <p:spPr>
          <a:xfrm>
            <a:off x="12438275" y="8094709"/>
            <a:ext cx="813701" cy="1118545"/>
          </a:xfrm>
          <a:prstGeom prst="rect">
            <a:avLst/>
          </a:prstGeom>
        </p:spPr>
      </p:pic>
      <p:pic>
        <p:nvPicPr>
          <p:cNvPr id="49"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835884" y="8192193"/>
            <a:ext cx="2089581" cy="1258666"/>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10146599" y="2263029"/>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66" name="Freeform 65"/>
          <p:cNvSpPr/>
          <p:nvPr/>
        </p:nvSpPr>
        <p:spPr>
          <a:xfrm>
            <a:off x="9553744" y="2844049"/>
            <a:ext cx="257761" cy="143201"/>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algn="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69" name="Freeform 68"/>
          <p:cNvSpPr/>
          <p:nvPr/>
        </p:nvSpPr>
        <p:spPr>
          <a:xfrm>
            <a:off x="10146599" y="2668188"/>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a:solidFill>
                <a:srgbClr val="394D54">
                  <a:hueOff val="0"/>
                  <a:satOff val="0"/>
                  <a:lumOff val="0"/>
                  <a:alphaOff val="0"/>
                </a:srgbClr>
              </a:solidFill>
            </a:endParaRPr>
          </a:p>
        </p:txBody>
      </p:sp>
      <p:sp>
        <p:nvSpPr>
          <p:cNvPr id="71" name="Freeform 70"/>
          <p:cNvSpPr/>
          <p:nvPr/>
        </p:nvSpPr>
        <p:spPr>
          <a:xfrm>
            <a:off x="1393044" y="205903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2" name="Freeform 71"/>
          <p:cNvSpPr/>
          <p:nvPr/>
        </p:nvSpPr>
        <p:spPr>
          <a:xfrm>
            <a:off x="1505601" y="22616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3" name="Freeform 72"/>
          <p:cNvSpPr/>
          <p:nvPr/>
        </p:nvSpPr>
        <p:spPr>
          <a:xfrm>
            <a:off x="1281348" y="22616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74" name="Freeform 73"/>
          <p:cNvSpPr/>
          <p:nvPr/>
        </p:nvSpPr>
        <p:spPr>
          <a:xfrm>
            <a:off x="4728381" y="214834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5" name="Freeform 74"/>
          <p:cNvSpPr/>
          <p:nvPr/>
        </p:nvSpPr>
        <p:spPr>
          <a:xfrm>
            <a:off x="4504128" y="214834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76" name="Freeform 75"/>
          <p:cNvSpPr/>
          <p:nvPr/>
        </p:nvSpPr>
        <p:spPr>
          <a:xfrm>
            <a:off x="4615823" y="235092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89" name="Freeform 88"/>
          <p:cNvSpPr/>
          <p:nvPr/>
        </p:nvSpPr>
        <p:spPr>
          <a:xfrm>
            <a:off x="12679939" y="234347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0" name="Freeform 89"/>
          <p:cNvSpPr/>
          <p:nvPr/>
        </p:nvSpPr>
        <p:spPr>
          <a:xfrm>
            <a:off x="12564261" y="21166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1" name="Freeform 90"/>
          <p:cNvSpPr/>
          <p:nvPr/>
        </p:nvSpPr>
        <p:spPr>
          <a:xfrm>
            <a:off x="12452565" y="23191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9" name="Freeform 98"/>
          <p:cNvSpPr/>
          <p:nvPr/>
        </p:nvSpPr>
        <p:spPr>
          <a:xfrm>
            <a:off x="10730464" y="210827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0" name="Freeform 99"/>
          <p:cNvSpPr/>
          <p:nvPr/>
        </p:nvSpPr>
        <p:spPr>
          <a:xfrm>
            <a:off x="10506211" y="210827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1" name="Freeform 100"/>
          <p:cNvSpPr/>
          <p:nvPr/>
        </p:nvSpPr>
        <p:spPr>
          <a:xfrm>
            <a:off x="10617907" y="231085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2" name="Freeform 101"/>
          <p:cNvSpPr/>
          <p:nvPr/>
        </p:nvSpPr>
        <p:spPr>
          <a:xfrm>
            <a:off x="10730464" y="251343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3" name="Freeform 102"/>
          <p:cNvSpPr/>
          <p:nvPr/>
        </p:nvSpPr>
        <p:spPr>
          <a:xfrm>
            <a:off x="10506211" y="251343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4" name="Freeform 103"/>
          <p:cNvSpPr/>
          <p:nvPr/>
        </p:nvSpPr>
        <p:spPr>
          <a:xfrm>
            <a:off x="7029376" y="216772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5" name="Freeform 104"/>
          <p:cNvSpPr/>
          <p:nvPr/>
        </p:nvSpPr>
        <p:spPr>
          <a:xfrm>
            <a:off x="7253629" y="216772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6" name="Freeform 105"/>
          <p:cNvSpPr/>
          <p:nvPr/>
        </p:nvSpPr>
        <p:spPr>
          <a:xfrm>
            <a:off x="7141934" y="2370304"/>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7" name="Freeform 106"/>
          <p:cNvSpPr/>
          <p:nvPr/>
        </p:nvSpPr>
        <p:spPr>
          <a:xfrm>
            <a:off x="6917681" y="2370304"/>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8" name="TextBox 107"/>
          <p:cNvSpPr txBox="1"/>
          <p:nvPr/>
        </p:nvSpPr>
        <p:spPr>
          <a:xfrm rot="5400000">
            <a:off x="15644732" y="2795070"/>
            <a:ext cx="3279965" cy="1339213"/>
          </a:xfrm>
          <a:prstGeom prst="rect">
            <a:avLst/>
          </a:prstGeom>
          <a:noFill/>
        </p:spPr>
        <p:txBody>
          <a:bodyPr wrap="square" rtlCol="0">
            <a:spAutoFit/>
          </a:bodyPr>
          <a:lstStyle/>
          <a:p>
            <a:pPr algn="ctr" defTabSz="1371874"/>
            <a:r>
              <a:rPr lang="en-US" sz="2701" dirty="0">
                <a:solidFill>
                  <a:srgbClr val="394D54"/>
                </a:solidFill>
              </a:rPr>
              <a:t>Do services and apps interact appropriately?</a:t>
            </a:r>
          </a:p>
        </p:txBody>
      </p:sp>
      <p:sp>
        <p:nvSpPr>
          <p:cNvPr id="109" name="TextBox 108"/>
          <p:cNvSpPr txBox="1"/>
          <p:nvPr/>
        </p:nvSpPr>
        <p:spPr>
          <a:xfrm rot="5400000">
            <a:off x="15830500" y="7761867"/>
            <a:ext cx="3279965" cy="923586"/>
          </a:xfrm>
          <a:prstGeom prst="rect">
            <a:avLst/>
          </a:prstGeom>
          <a:noFill/>
        </p:spPr>
        <p:txBody>
          <a:bodyPr wrap="square" rtlCol="0">
            <a:spAutoFit/>
          </a:bodyPr>
          <a:lstStyle/>
          <a:p>
            <a:pPr algn="ctr" defTabSz="1371874"/>
            <a:r>
              <a:rPr lang="en-US" sz="2701" dirty="0">
                <a:solidFill>
                  <a:srgbClr val="394D54"/>
                </a:solidFill>
              </a:rPr>
              <a:t>Can I migrate smoothly and quickly</a:t>
            </a:r>
          </a:p>
        </p:txBody>
      </p:sp>
      <p:pic>
        <p:nvPicPr>
          <p:cNvPr id="77" name="Picture 76"/>
          <p:cNvPicPr>
            <a:picLocks noChangeAspect="1"/>
          </p:cNvPicPr>
          <p:nvPr/>
        </p:nvPicPr>
        <p:blipFill>
          <a:blip r:embed="rId8" cstate="print"/>
          <a:stretch>
            <a:fillRect/>
          </a:stretch>
        </p:blipFill>
        <p:spPr>
          <a:xfrm>
            <a:off x="5878811" y="4549763"/>
            <a:ext cx="5604068" cy="2641366"/>
          </a:xfrm>
          <a:prstGeom prst="rect">
            <a:avLst/>
          </a:prstGeom>
        </p:spPr>
      </p:pic>
      <p:sp>
        <p:nvSpPr>
          <p:cNvPr id="78" name="Rectangle 77"/>
          <p:cNvSpPr/>
          <p:nvPr/>
        </p:nvSpPr>
        <p:spPr>
          <a:xfrm>
            <a:off x="11503434" y="6318487"/>
            <a:ext cx="5192010" cy="1569660"/>
          </a:xfrm>
          <a:prstGeom prst="rect">
            <a:avLst/>
          </a:prstGeom>
          <a:solidFill>
            <a:schemeClr val="accent1"/>
          </a:solidFill>
        </p:spPr>
        <p:txBody>
          <a:bodyPr wrap="square">
            <a:spAutoFit/>
          </a:bodyPr>
          <a:lstStyle/>
          <a:p>
            <a:pPr defTabSz="1371874"/>
            <a:r>
              <a:rPr lang="en-US" sz="2400" b="1" dirty="0">
                <a:solidFill>
                  <a:prstClr val="white"/>
                </a:solidFill>
                <a:latin typeface="Arial" panose="020B0604020202020204" pitchFamily="34" charset="0"/>
              </a:rPr>
              <a:t>…that  can be manipulated using standard operations and run consistently on virtually any hardware platform </a:t>
            </a:r>
            <a:endParaRPr lang="en-US" sz="2400" b="1" dirty="0">
              <a:solidFill>
                <a:prstClr val="white"/>
              </a:solidFill>
            </a:endParaRPr>
          </a:p>
        </p:txBody>
      </p:sp>
      <p:sp>
        <p:nvSpPr>
          <p:cNvPr id="79" name="Rectangle 78"/>
          <p:cNvSpPr/>
          <p:nvPr/>
        </p:nvSpPr>
        <p:spPr>
          <a:xfrm>
            <a:off x="1271814" y="3879065"/>
            <a:ext cx="4507081" cy="1569660"/>
          </a:xfrm>
          <a:prstGeom prst="rect">
            <a:avLst/>
          </a:prstGeom>
          <a:solidFill>
            <a:schemeClr val="accent1"/>
          </a:solidFill>
        </p:spPr>
        <p:txBody>
          <a:bodyPr wrap="square">
            <a:spAutoFit/>
          </a:bodyPr>
          <a:lstStyle/>
          <a:p>
            <a:pPr defTabSz="1371874"/>
            <a:r>
              <a:rPr lang="en-US" sz="2400" b="1" dirty="0">
                <a:solidFill>
                  <a:prstClr val="white"/>
                </a:solidFill>
                <a:latin typeface="Arial" panose="020B0604020202020204" pitchFamily="34" charset="0"/>
              </a:rPr>
              <a:t>An engine that enables any payload to be encapsulated as a lightweight, portable, self-sufficient  container…</a:t>
            </a:r>
            <a:endParaRPr lang="en-US" sz="2400" b="1" dirty="0">
              <a:solidFill>
                <a:prstClr val="white"/>
              </a:solidFill>
            </a:endParaRPr>
          </a:p>
        </p:txBody>
      </p:sp>
      <p:cxnSp>
        <p:nvCxnSpPr>
          <p:cNvPr id="81" name="Straight Arrow Connector 80"/>
          <p:cNvCxnSpPr/>
          <p:nvPr/>
        </p:nvCxnSpPr>
        <p:spPr>
          <a:xfrm rot="18900000">
            <a:off x="9111839" y="3493981"/>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rot="2700000">
            <a:off x="4805915" y="3499490"/>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14" name="Straight Arrow Connector 113"/>
          <p:cNvCxnSpPr/>
          <p:nvPr/>
        </p:nvCxnSpPr>
        <p:spPr>
          <a:xfrm rot="18900000">
            <a:off x="4648871" y="7626654"/>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80" name="Straight Arrow Connector 79"/>
          <p:cNvCxnSpPr/>
          <p:nvPr/>
        </p:nvCxnSpPr>
        <p:spPr>
          <a:xfrm rot="2700000">
            <a:off x="9145841" y="7381957"/>
            <a:ext cx="2267858" cy="377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55" name="TextBox 54"/>
          <p:cNvSpPr txBox="1"/>
          <p:nvPr/>
        </p:nvSpPr>
        <p:spPr>
          <a:xfrm>
            <a:off x="1600685" y="22521"/>
            <a:ext cx="14817710" cy="861774"/>
          </a:xfrm>
          <a:prstGeom prst="rect">
            <a:avLst/>
          </a:prstGeom>
          <a:noFill/>
        </p:spPr>
        <p:txBody>
          <a:bodyPr wrap="square" rtlCol="0">
            <a:spAutoFit/>
          </a:bodyPr>
          <a:lstStyle/>
          <a:p>
            <a:pPr algn="ct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is a shipping container system for code </a:t>
            </a:r>
            <a:endParaRPr lang="tr-TR" sz="5000" dirty="0">
              <a:solidFill>
                <a:schemeClr val="accent5">
                  <a:lumMod val="75000"/>
                </a:schemeClr>
              </a:solidFill>
              <a:latin typeface="Novecento sans wide Book" pitchFamily="50" charset="-94"/>
            </a:endParaRPr>
          </a:p>
        </p:txBody>
      </p:sp>
      <p:pic>
        <p:nvPicPr>
          <p:cNvPr id="56" name="Picture 5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78887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25" name="Group 1"/>
          <p:cNvGraphicFramePr>
            <a:graphicFrameLocks noGrp="1"/>
          </p:cNvGraphicFramePr>
          <p:nvPr>
            <p:extLst/>
          </p:nvPr>
        </p:nvGraphicFramePr>
        <p:xfrm>
          <a:off x="2657935" y="1872682"/>
          <a:ext cx="11689233" cy="6881371"/>
        </p:xfrm>
        <a:graphic>
          <a:graphicData uri="http://schemas.openxmlformats.org/drawingml/2006/table">
            <a:tbl>
              <a:tblPr/>
              <a:tblGrid>
                <a:gridCol w="2597605">
                  <a:extLst>
                    <a:ext uri="{9D8B030D-6E8A-4147-A177-3AD203B41FA5}">
                      <a16:colId xmlns:a16="http://schemas.microsoft.com/office/drawing/2014/main" xmlns="" val="20000"/>
                    </a:ext>
                  </a:extLst>
                </a:gridCol>
                <a:gridCol w="1298804">
                  <a:extLst>
                    <a:ext uri="{9D8B030D-6E8A-4147-A177-3AD203B41FA5}">
                      <a16:colId xmlns:a16="http://schemas.microsoft.com/office/drawing/2014/main" xmlns="" val="20001"/>
                    </a:ext>
                  </a:extLst>
                </a:gridCol>
                <a:gridCol w="1298804">
                  <a:extLst>
                    <a:ext uri="{9D8B030D-6E8A-4147-A177-3AD203B41FA5}">
                      <a16:colId xmlns:a16="http://schemas.microsoft.com/office/drawing/2014/main" xmlns="" val="20002"/>
                    </a:ext>
                  </a:extLst>
                </a:gridCol>
                <a:gridCol w="1298804">
                  <a:extLst>
                    <a:ext uri="{9D8B030D-6E8A-4147-A177-3AD203B41FA5}">
                      <a16:colId xmlns:a16="http://schemas.microsoft.com/office/drawing/2014/main" xmlns="" val="20003"/>
                    </a:ext>
                  </a:extLst>
                </a:gridCol>
                <a:gridCol w="1298804">
                  <a:extLst>
                    <a:ext uri="{9D8B030D-6E8A-4147-A177-3AD203B41FA5}">
                      <a16:colId xmlns:a16="http://schemas.microsoft.com/office/drawing/2014/main" xmlns="" val="20004"/>
                    </a:ext>
                  </a:extLst>
                </a:gridCol>
                <a:gridCol w="1298804">
                  <a:extLst>
                    <a:ext uri="{9D8B030D-6E8A-4147-A177-3AD203B41FA5}">
                      <a16:colId xmlns:a16="http://schemas.microsoft.com/office/drawing/2014/main" xmlns="" val="20005"/>
                    </a:ext>
                  </a:extLst>
                </a:gridCol>
                <a:gridCol w="1298804">
                  <a:extLst>
                    <a:ext uri="{9D8B030D-6E8A-4147-A177-3AD203B41FA5}">
                      <a16:colId xmlns:a16="http://schemas.microsoft.com/office/drawing/2014/main" xmlns="" val="20006"/>
                    </a:ext>
                  </a:extLst>
                </a:gridCol>
                <a:gridCol w="1298804">
                  <a:extLst>
                    <a:ext uri="{9D8B030D-6E8A-4147-A177-3AD203B41FA5}">
                      <a16:colId xmlns:a16="http://schemas.microsoft.com/office/drawing/2014/main" xmlns="" val="20007"/>
                    </a:ext>
                  </a:extLst>
                </a:gridCol>
              </a:tblGrid>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2"/>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3"/>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4"/>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5"/>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xmlns="" val="10006"/>
                  </a:ext>
                </a:extLst>
              </a:tr>
            </a:tbl>
          </a:graphicData>
        </a:graphic>
      </p:graphicFrame>
      <p:sp>
        <p:nvSpPr>
          <p:cNvPr id="8" name="Freeform 7"/>
          <p:cNvSpPr/>
          <p:nvPr/>
        </p:nvSpPr>
        <p:spPr>
          <a:xfrm>
            <a:off x="2182501" y="209955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 name="Freeform 8"/>
          <p:cNvSpPr/>
          <p:nvPr/>
        </p:nvSpPr>
        <p:spPr>
          <a:xfrm>
            <a:off x="2295058" y="230213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 name="Freeform 9"/>
          <p:cNvSpPr/>
          <p:nvPr/>
        </p:nvSpPr>
        <p:spPr>
          <a:xfrm>
            <a:off x="2070805" y="230213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 name="Freeform 10"/>
          <p:cNvSpPr/>
          <p:nvPr/>
        </p:nvSpPr>
        <p:spPr>
          <a:xfrm>
            <a:off x="2094947" y="317950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2" name="Freeform 11"/>
          <p:cNvSpPr/>
          <p:nvPr/>
        </p:nvSpPr>
        <p:spPr>
          <a:xfrm>
            <a:off x="2319200" y="317950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3" name="Freeform 12"/>
          <p:cNvSpPr/>
          <p:nvPr/>
        </p:nvSpPr>
        <p:spPr>
          <a:xfrm>
            <a:off x="2207506" y="33820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4" name="Freeform 13"/>
          <p:cNvSpPr/>
          <p:nvPr/>
        </p:nvSpPr>
        <p:spPr>
          <a:xfrm>
            <a:off x="1983253" y="33820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5" name="Freeform 14"/>
          <p:cNvSpPr/>
          <p:nvPr/>
        </p:nvSpPr>
        <p:spPr>
          <a:xfrm>
            <a:off x="2105335" y="399852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6" name="Freeform 15"/>
          <p:cNvSpPr/>
          <p:nvPr/>
        </p:nvSpPr>
        <p:spPr>
          <a:xfrm>
            <a:off x="1992778" y="420110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7" name="Freeform 16"/>
          <p:cNvSpPr/>
          <p:nvPr/>
        </p:nvSpPr>
        <p:spPr>
          <a:xfrm>
            <a:off x="2217029" y="420110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8" name="Freeform 17"/>
          <p:cNvSpPr/>
          <p:nvPr/>
        </p:nvSpPr>
        <p:spPr>
          <a:xfrm>
            <a:off x="2105335" y="44036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9" name="Freeform 18"/>
          <p:cNvSpPr/>
          <p:nvPr/>
        </p:nvSpPr>
        <p:spPr>
          <a:xfrm>
            <a:off x="2251280" y="694652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0" name="Freeform 19"/>
          <p:cNvSpPr/>
          <p:nvPr/>
        </p:nvSpPr>
        <p:spPr>
          <a:xfrm>
            <a:off x="2027027" y="694652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1" name="Freeform 20"/>
          <p:cNvSpPr/>
          <p:nvPr/>
        </p:nvSpPr>
        <p:spPr>
          <a:xfrm>
            <a:off x="2138723" y="714910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2" name="Freeform 21"/>
          <p:cNvSpPr/>
          <p:nvPr/>
        </p:nvSpPr>
        <p:spPr>
          <a:xfrm>
            <a:off x="2251280" y="73516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3" name="Freeform 22"/>
          <p:cNvSpPr/>
          <p:nvPr/>
        </p:nvSpPr>
        <p:spPr>
          <a:xfrm>
            <a:off x="2027027" y="73516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4" name="Freeform 23"/>
          <p:cNvSpPr/>
          <p:nvPr/>
        </p:nvSpPr>
        <p:spPr>
          <a:xfrm>
            <a:off x="2090746" y="595413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5" name="Freeform 24"/>
          <p:cNvSpPr/>
          <p:nvPr/>
        </p:nvSpPr>
        <p:spPr>
          <a:xfrm>
            <a:off x="2202441" y="615671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6" name="Freeform 25"/>
          <p:cNvSpPr/>
          <p:nvPr/>
        </p:nvSpPr>
        <p:spPr>
          <a:xfrm>
            <a:off x="2090746" y="635929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7" name="Freeform 26"/>
          <p:cNvSpPr/>
          <p:nvPr/>
        </p:nvSpPr>
        <p:spPr>
          <a:xfrm>
            <a:off x="2236692" y="509307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8" name="Freeform 27"/>
          <p:cNvSpPr/>
          <p:nvPr/>
        </p:nvSpPr>
        <p:spPr>
          <a:xfrm>
            <a:off x="2012439" y="509307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9" name="Freeform 28"/>
          <p:cNvSpPr/>
          <p:nvPr/>
        </p:nvSpPr>
        <p:spPr>
          <a:xfrm>
            <a:off x="2124136" y="529565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pic>
        <p:nvPicPr>
          <p:cNvPr id="30" name="Picture 19"/>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20281" y="8975088"/>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1"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93023" y="8827254"/>
            <a:ext cx="1046454" cy="672559"/>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 name="Picture 1"/>
          <p:cNvPicPr>
            <a:picLocks noChangeAspect="1"/>
          </p:cNvPicPr>
          <p:nvPr/>
        </p:nvPicPr>
        <p:blipFill>
          <a:blip r:embed="rId4" cstate="print"/>
          <a:stretch>
            <a:fillRect/>
          </a:stretch>
        </p:blipFill>
        <p:spPr>
          <a:xfrm>
            <a:off x="6848559" y="8841539"/>
            <a:ext cx="718827" cy="974682"/>
          </a:xfrm>
          <a:prstGeom prst="rect">
            <a:avLst/>
          </a:prstGeom>
        </p:spPr>
      </p:pic>
      <p:pic>
        <p:nvPicPr>
          <p:cNvPr id="34" name="Picture 33"/>
          <p:cNvPicPr>
            <a:picLocks noChangeAspect="1"/>
          </p:cNvPicPr>
          <p:nvPr/>
        </p:nvPicPr>
        <p:blipFill>
          <a:blip r:embed="rId5" cstate="print"/>
          <a:stretch>
            <a:fillRect/>
          </a:stretch>
        </p:blipFill>
        <p:spPr>
          <a:xfrm>
            <a:off x="9376347" y="8884409"/>
            <a:ext cx="895630" cy="1231166"/>
          </a:xfrm>
          <a:prstGeom prst="rect">
            <a:avLst/>
          </a:prstGeom>
        </p:spPr>
      </p:pic>
      <p:pic>
        <p:nvPicPr>
          <p:cNvPr id="35" name="Picture 2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508803" y="9093923"/>
            <a:ext cx="1262859" cy="760688"/>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3" name="Picture 32"/>
          <p:cNvPicPr>
            <a:picLocks noChangeAspect="1"/>
          </p:cNvPicPr>
          <p:nvPr/>
        </p:nvPicPr>
        <p:blipFill>
          <a:blip r:embed="rId7" cstate="print"/>
          <a:stretch>
            <a:fillRect/>
          </a:stretch>
        </p:blipFill>
        <p:spPr>
          <a:xfrm>
            <a:off x="12052350" y="9165372"/>
            <a:ext cx="839970" cy="668864"/>
          </a:xfrm>
          <a:prstGeom prst="rect">
            <a:avLst/>
          </a:prstGeom>
        </p:spPr>
      </p:pic>
      <p:pic>
        <p:nvPicPr>
          <p:cNvPr id="37" name="Picture 36"/>
          <p:cNvPicPr>
            <a:picLocks noChangeAspect="1"/>
          </p:cNvPicPr>
          <p:nvPr/>
        </p:nvPicPr>
        <p:blipFill>
          <a:blip r:embed="rId4" cstate="print"/>
          <a:stretch>
            <a:fillRect/>
          </a:stretch>
        </p:blipFill>
        <p:spPr>
          <a:xfrm>
            <a:off x="13241044" y="8952132"/>
            <a:ext cx="718827" cy="974682"/>
          </a:xfrm>
          <a:prstGeom prst="rect">
            <a:avLst/>
          </a:prstGeom>
        </p:spPr>
      </p:pic>
      <p:pic>
        <p:nvPicPr>
          <p:cNvPr id="38" name="Picture 37"/>
          <p:cNvPicPr>
            <a:picLocks noChangeAspect="1"/>
          </p:cNvPicPr>
          <p:nvPr/>
        </p:nvPicPr>
        <p:blipFill>
          <a:blip r:embed="rId4" cstate="print"/>
          <a:stretch>
            <a:fillRect/>
          </a:stretch>
        </p:blipFill>
        <p:spPr>
          <a:xfrm>
            <a:off x="13411307" y="8952132"/>
            <a:ext cx="718827" cy="974682"/>
          </a:xfrm>
          <a:prstGeom prst="rect">
            <a:avLst/>
          </a:prstGeom>
        </p:spPr>
      </p:pic>
      <p:pic>
        <p:nvPicPr>
          <p:cNvPr id="39" name="Picture 38"/>
          <p:cNvPicPr>
            <a:picLocks noChangeAspect="1"/>
          </p:cNvPicPr>
          <p:nvPr/>
        </p:nvPicPr>
        <p:blipFill>
          <a:blip r:embed="rId4" cstate="print"/>
          <a:stretch>
            <a:fillRect/>
          </a:stretch>
        </p:blipFill>
        <p:spPr>
          <a:xfrm>
            <a:off x="13600457" y="8959453"/>
            <a:ext cx="718827" cy="974682"/>
          </a:xfrm>
          <a:prstGeom prst="rect">
            <a:avLst/>
          </a:prstGeom>
        </p:spPr>
      </p:pic>
      <p:grpSp>
        <p:nvGrpSpPr>
          <p:cNvPr id="121" name="Group 120"/>
          <p:cNvGrpSpPr/>
          <p:nvPr/>
        </p:nvGrpSpPr>
        <p:grpSpPr>
          <a:xfrm>
            <a:off x="5323138" y="3113702"/>
            <a:ext cx="8981363" cy="586276"/>
            <a:chOff x="2312644" y="4445866"/>
            <a:chExt cx="7707525" cy="489275"/>
          </a:xfrm>
        </p:grpSpPr>
        <p:pic>
          <p:nvPicPr>
            <p:cNvPr id="12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6"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8"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sp>
        <p:nvSpPr>
          <p:cNvPr id="50" name="TextBox 49"/>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eliminates the matrix from Hell</a:t>
            </a:r>
            <a:endParaRPr lang="tr-TR" sz="5000" dirty="0">
              <a:solidFill>
                <a:schemeClr val="accent5">
                  <a:lumMod val="75000"/>
                </a:schemeClr>
              </a:solidFill>
              <a:latin typeface="Novecento sans wide Book" pitchFamily="50" charset="-94"/>
            </a:endParaRPr>
          </a:p>
        </p:txBody>
      </p:sp>
      <p:pic>
        <p:nvPicPr>
          <p:cNvPr id="51" name="Picture 5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grpSp>
        <p:nvGrpSpPr>
          <p:cNvPr id="52" name="Group 51"/>
          <p:cNvGrpSpPr/>
          <p:nvPr/>
        </p:nvGrpSpPr>
        <p:grpSpPr>
          <a:xfrm>
            <a:off x="5329661" y="2199851"/>
            <a:ext cx="8981363" cy="586276"/>
            <a:chOff x="2312644" y="4445866"/>
            <a:chExt cx="7707525" cy="489275"/>
          </a:xfrm>
        </p:grpSpPr>
        <p:pic>
          <p:nvPicPr>
            <p:cNvPr id="5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6"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8"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60" name="Group 59"/>
          <p:cNvGrpSpPr/>
          <p:nvPr/>
        </p:nvGrpSpPr>
        <p:grpSpPr>
          <a:xfrm>
            <a:off x="5311854" y="4973197"/>
            <a:ext cx="8981363" cy="586276"/>
            <a:chOff x="2312644" y="4445866"/>
            <a:chExt cx="7707525" cy="489275"/>
          </a:xfrm>
        </p:grpSpPr>
        <p:pic>
          <p:nvPicPr>
            <p:cNvPr id="6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6"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6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68" name="Group 67"/>
          <p:cNvGrpSpPr/>
          <p:nvPr/>
        </p:nvGrpSpPr>
        <p:grpSpPr>
          <a:xfrm>
            <a:off x="5311853" y="4056720"/>
            <a:ext cx="8981363" cy="586276"/>
            <a:chOff x="2312644" y="4445866"/>
            <a:chExt cx="7707525" cy="489275"/>
          </a:xfrm>
        </p:grpSpPr>
        <p:pic>
          <p:nvPicPr>
            <p:cNvPr id="6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0"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4"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76" name="Group 75"/>
          <p:cNvGrpSpPr/>
          <p:nvPr/>
        </p:nvGrpSpPr>
        <p:grpSpPr>
          <a:xfrm>
            <a:off x="5311853" y="5982910"/>
            <a:ext cx="8981363" cy="586276"/>
            <a:chOff x="2312644" y="4445866"/>
            <a:chExt cx="7707525" cy="489275"/>
          </a:xfrm>
        </p:grpSpPr>
        <p:pic>
          <p:nvPicPr>
            <p:cNvPr id="7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8"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0"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grpSp>
        <p:nvGrpSpPr>
          <p:cNvPr id="84" name="Group 83"/>
          <p:cNvGrpSpPr/>
          <p:nvPr/>
        </p:nvGrpSpPr>
        <p:grpSpPr>
          <a:xfrm>
            <a:off x="5329660" y="6925928"/>
            <a:ext cx="8981363" cy="586276"/>
            <a:chOff x="2312644" y="4445866"/>
            <a:chExt cx="7707525" cy="489275"/>
          </a:xfrm>
        </p:grpSpPr>
        <p:pic>
          <p:nvPicPr>
            <p:cNvPr id="85"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7"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9"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0"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1"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2"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3" name="Picture 198"/>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spTree>
    <p:extLst>
      <p:ext uri="{BB962C8B-B14F-4D97-AF65-F5344CB8AC3E}">
        <p14:creationId xmlns:p14="http://schemas.microsoft.com/office/powerpoint/2010/main" val="1949492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938719"/>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VMs vs. Containers</a:t>
            </a:r>
            <a:endParaRPr lang="tr-TR" sz="55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922374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pic>
        <p:nvPicPr>
          <p:cNvPr id="377" name="Shape 377"/>
          <p:cNvPicPr preferRelativeResize="0"/>
          <p:nvPr/>
        </p:nvPicPr>
        <p:blipFill rotWithShape="1">
          <a:blip r:embed="rId3">
            <a:alphaModFix/>
          </a:blip>
          <a:srcRect/>
          <a:stretch/>
        </p:blipFill>
        <p:spPr>
          <a:xfrm>
            <a:off x="1440731" y="2357893"/>
            <a:ext cx="6624736" cy="5715000"/>
          </a:xfrm>
          <a:prstGeom prst="rect">
            <a:avLst/>
          </a:prstGeom>
          <a:noFill/>
          <a:ln>
            <a:solidFill>
              <a:schemeClr val="tx1"/>
            </a:solidFill>
          </a:ln>
          <a:effectLst>
            <a:outerShdw blurRad="63500" sx="102000" sy="102000" algn="ctr" rotWithShape="0">
              <a:prstClr val="black">
                <a:alpha val="40000"/>
              </a:prstClr>
            </a:outerShdw>
          </a:effectLst>
        </p:spPr>
      </p:pic>
      <p:sp>
        <p:nvSpPr>
          <p:cNvPr id="4" name="TextBox 3"/>
          <p:cNvSpPr txBox="1"/>
          <p:nvPr/>
        </p:nvSpPr>
        <p:spPr>
          <a:xfrm>
            <a:off x="1600685" y="22521"/>
            <a:ext cx="14817710" cy="938719"/>
          </a:xfrm>
          <a:prstGeom prst="rect">
            <a:avLst/>
          </a:prstGeom>
          <a:noFill/>
        </p:spPr>
        <p:txBody>
          <a:bodyPr wrap="square" rtlCol="0">
            <a:spAutoFit/>
          </a:bodyPr>
          <a:lstStyle/>
          <a:p>
            <a:pPr algn="ctr"/>
            <a:r>
              <a:rPr lang="en-US" sz="5400" dirty="0">
                <a:solidFill>
                  <a:schemeClr val="accent5">
                    <a:lumMod val="75000"/>
                  </a:schemeClr>
                </a:solidFill>
                <a:latin typeface="Novecento sans wide Book" pitchFamily="50" charset="-94"/>
              </a:rPr>
              <a:t>VMs</a:t>
            </a:r>
            <a:endParaRPr lang="tr-TR" sz="54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2" name="Picture 1"/>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10179396" y="2339984"/>
            <a:ext cx="6624736" cy="5750819"/>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529443666"/>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Shape 398"/>
          <p:cNvSpPr txBox="1">
            <a:spLocks noGrp="1"/>
          </p:cNvSpPr>
          <p:nvPr>
            <p:ph type="title"/>
          </p:nvPr>
        </p:nvSpPr>
        <p:spPr>
          <a:xfrm>
            <a:off x="457286" y="0"/>
            <a:ext cx="17376616" cy="960003"/>
          </a:xfrm>
          <a:prstGeom prst="rect">
            <a:avLst/>
          </a:prstGeom>
          <a:noFill/>
          <a:ln>
            <a:noFill/>
          </a:ln>
        </p:spPr>
        <p:txBody>
          <a:bodyPr vert="horz" wrap="square" lIns="182856" tIns="182856" rIns="182856" bIns="182856" rtlCol="0" anchor="ctr" anchorCtr="0">
            <a:noAutofit/>
          </a:bodyPr>
          <a:lstStyle/>
          <a:p>
            <a:pPr>
              <a:lnSpc>
                <a:spcPct val="100000"/>
              </a:lnSpc>
              <a:spcBef>
                <a:spcPts val="0"/>
              </a:spcBef>
              <a:buClr>
                <a:schemeClr val="dk2"/>
              </a:buClr>
              <a:buSzPct val="25000"/>
            </a:pPr>
            <a:r>
              <a:rPr lang="en-US" sz="6000" dirty="0">
                <a:solidFill>
                  <a:schemeClr val="accent5">
                    <a:lumMod val="75000"/>
                  </a:schemeClr>
                </a:solidFill>
                <a:latin typeface="Novecento sans wide Book" pitchFamily="50" charset="-94"/>
              </a:rPr>
              <a:t>Containers</a:t>
            </a:r>
            <a:endParaRPr lang="en-US" sz="6001" dirty="0">
              <a:solidFill>
                <a:srgbClr val="31859C"/>
              </a:solidFill>
              <a:sym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11" name="Shape 385"/>
          <p:cNvPicPr preferRelativeResize="0"/>
          <p:nvPr/>
        </p:nvPicPr>
        <p:blipFill rotWithShape="1">
          <a:blip r:embed="rId4">
            <a:alphaModFix/>
          </a:blip>
          <a:srcRect/>
          <a:stretch/>
        </p:blipFill>
        <p:spPr>
          <a:xfrm>
            <a:off x="1584747" y="2382415"/>
            <a:ext cx="6624736" cy="5715000"/>
          </a:xfrm>
          <a:prstGeom prst="rect">
            <a:avLst/>
          </a:prstGeom>
          <a:noFill/>
          <a:ln>
            <a:solidFill>
              <a:schemeClr val="tx1"/>
            </a:solidFill>
          </a:ln>
          <a:effectLst>
            <a:outerShdw blurRad="63500" sx="102000" sy="102000" algn="ctr" rotWithShape="0">
              <a:prstClr val="black">
                <a:alpha val="40000"/>
              </a:prstClr>
            </a:outerShdw>
          </a:effectLst>
        </p:spPr>
      </p:pic>
      <p:pic>
        <p:nvPicPr>
          <p:cNvPr id="2" name="Picture 1"/>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10179396" y="2382415"/>
            <a:ext cx="6624736" cy="5688626"/>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283586325"/>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9109651" y="3911449"/>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35" name="Rectangle 34"/>
          <p:cNvSpPr/>
          <p:nvPr/>
        </p:nvSpPr>
        <p:spPr>
          <a:xfrm>
            <a:off x="9097635" y="2716331"/>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3" name="TextBox 2"/>
          <p:cNvSpPr txBox="1"/>
          <p:nvPr/>
        </p:nvSpPr>
        <p:spPr>
          <a:xfrm>
            <a:off x="8249552" y="6623825"/>
            <a:ext cx="2811154" cy="1477456"/>
          </a:xfrm>
          <a:prstGeom prst="rect">
            <a:avLst/>
          </a:prstGeom>
          <a:noFill/>
        </p:spPr>
        <p:txBody>
          <a:bodyPr wrap="none" rtlCol="0">
            <a:spAutoFit/>
          </a:bodyPr>
          <a:lstStyle/>
          <a:p>
            <a:pPr algn="ctr" defTabSz="1371874"/>
            <a:r>
              <a:rPr lang="en-US" sz="2701" dirty="0">
                <a:solidFill>
                  <a:srgbClr val="394D54"/>
                </a:solidFill>
              </a:rPr>
              <a:t>Original App</a:t>
            </a:r>
          </a:p>
          <a:p>
            <a:pPr defTabSz="1371874"/>
            <a:r>
              <a:rPr lang="en-US" sz="2100" dirty="0">
                <a:solidFill>
                  <a:srgbClr val="394D54"/>
                </a:solidFill>
              </a:rPr>
              <a:t>(No OS to take</a:t>
            </a:r>
          </a:p>
          <a:p>
            <a:pPr defTabSz="1371874"/>
            <a:r>
              <a:rPr lang="en-US" sz="2100" dirty="0">
                <a:solidFill>
                  <a:srgbClr val="394D54"/>
                </a:solidFill>
              </a:rPr>
              <a:t>up space, resources,</a:t>
            </a:r>
          </a:p>
          <a:p>
            <a:pPr defTabSz="1371874"/>
            <a:r>
              <a:rPr lang="en-US" sz="2100" dirty="0">
                <a:solidFill>
                  <a:srgbClr val="394D54"/>
                </a:solidFill>
              </a:rPr>
              <a:t>or require restart)</a:t>
            </a:r>
          </a:p>
        </p:txBody>
      </p:sp>
      <p:sp>
        <p:nvSpPr>
          <p:cNvPr id="4" name="Rectangle 3"/>
          <p:cNvSpPr/>
          <p:nvPr/>
        </p:nvSpPr>
        <p:spPr>
          <a:xfrm>
            <a:off x="15324175" y="2739623"/>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39" name="Rectangle 38"/>
          <p:cNvSpPr/>
          <p:nvPr/>
        </p:nvSpPr>
        <p:spPr>
          <a:xfrm rot="5400000">
            <a:off x="16014042" y="3190644"/>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 </a:t>
            </a:r>
            <a:r>
              <a:rPr lang="el-GR" sz="2701" dirty="0">
                <a:solidFill>
                  <a:prstClr val="white"/>
                </a:solidFill>
              </a:rPr>
              <a:t>Δ</a:t>
            </a:r>
            <a:r>
              <a:rPr lang="en-US" sz="2701" dirty="0">
                <a:solidFill>
                  <a:prstClr val="white"/>
                </a:solidFill>
              </a:rPr>
              <a:t> </a:t>
            </a:r>
          </a:p>
        </p:txBody>
      </p:sp>
      <p:sp>
        <p:nvSpPr>
          <p:cNvPr id="40" name="Rectangle 39"/>
          <p:cNvSpPr/>
          <p:nvPr/>
        </p:nvSpPr>
        <p:spPr>
          <a:xfrm rot="5400000">
            <a:off x="16118779" y="4291189"/>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47" name="Rectangle 46"/>
          <p:cNvSpPr/>
          <p:nvPr/>
        </p:nvSpPr>
        <p:spPr>
          <a:xfrm>
            <a:off x="3019621" y="2763432"/>
            <a:ext cx="1143799" cy="3908033"/>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49" name="Rectangle 48"/>
          <p:cNvSpPr/>
          <p:nvPr/>
        </p:nvSpPr>
        <p:spPr>
          <a:xfrm>
            <a:off x="3021898" y="4019285"/>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50" name="Rectangle 49"/>
          <p:cNvSpPr/>
          <p:nvPr/>
        </p:nvSpPr>
        <p:spPr>
          <a:xfrm>
            <a:off x="3019630" y="2763428"/>
            <a:ext cx="1141529" cy="49127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1" name="Rectangle 50"/>
          <p:cNvSpPr/>
          <p:nvPr/>
        </p:nvSpPr>
        <p:spPr>
          <a:xfrm>
            <a:off x="4809329" y="2760826"/>
            <a:ext cx="1143799" cy="3475007"/>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52" name="Rectangle 51"/>
          <p:cNvSpPr/>
          <p:nvPr/>
        </p:nvSpPr>
        <p:spPr>
          <a:xfrm>
            <a:off x="4819493" y="4937326"/>
            <a:ext cx="1131370" cy="125247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63" name="Rectangle 62"/>
          <p:cNvSpPr/>
          <p:nvPr/>
        </p:nvSpPr>
        <p:spPr>
          <a:xfrm>
            <a:off x="4811603" y="3996948"/>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68" name="Rectangle 67"/>
          <p:cNvSpPr/>
          <p:nvPr/>
        </p:nvSpPr>
        <p:spPr>
          <a:xfrm>
            <a:off x="4809335" y="2741089"/>
            <a:ext cx="1141529" cy="3448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1" name="TextBox 70"/>
          <p:cNvSpPr txBox="1"/>
          <p:nvPr/>
        </p:nvSpPr>
        <p:spPr>
          <a:xfrm>
            <a:off x="14791956" y="6623825"/>
            <a:ext cx="2946675" cy="2770117"/>
          </a:xfrm>
          <a:prstGeom prst="rect">
            <a:avLst/>
          </a:prstGeom>
          <a:noFill/>
        </p:spPr>
        <p:txBody>
          <a:bodyPr wrap="square" rtlCol="0">
            <a:spAutoFit/>
          </a:bodyPr>
          <a:lstStyle/>
          <a:p>
            <a:pPr defTabSz="1371874"/>
            <a:r>
              <a:rPr lang="en-US" sz="2701" dirty="0">
                <a:solidFill>
                  <a:srgbClr val="394D54"/>
                </a:solidFill>
              </a:rPr>
              <a:t>Modified App</a:t>
            </a:r>
          </a:p>
          <a:p>
            <a:pPr defTabSz="1371874"/>
            <a:endParaRPr lang="en-US" sz="2100" dirty="0">
              <a:solidFill>
                <a:srgbClr val="394D54"/>
              </a:solidFill>
            </a:endParaRPr>
          </a:p>
          <a:p>
            <a:pPr defTabSz="1371874"/>
            <a:r>
              <a:rPr lang="en-US" sz="2100" dirty="0">
                <a:solidFill>
                  <a:srgbClr val="394D54"/>
                </a:solidFill>
              </a:rPr>
              <a:t>Copy on write capabilities allow</a:t>
            </a:r>
          </a:p>
          <a:p>
            <a:pPr defTabSz="1371874"/>
            <a:r>
              <a:rPr lang="en-US" sz="2100" dirty="0">
                <a:solidFill>
                  <a:srgbClr val="394D54"/>
                </a:solidFill>
              </a:rPr>
              <a:t>us to only save the diffs</a:t>
            </a:r>
          </a:p>
          <a:p>
            <a:pPr defTabSz="1371874"/>
            <a:r>
              <a:rPr lang="en-US" sz="2100" dirty="0">
                <a:solidFill>
                  <a:srgbClr val="394D54"/>
                </a:solidFill>
              </a:rPr>
              <a:t>Between container A and container</a:t>
            </a:r>
          </a:p>
          <a:p>
            <a:pPr defTabSz="1371874"/>
            <a:r>
              <a:rPr lang="en-US" sz="2100" dirty="0">
                <a:solidFill>
                  <a:srgbClr val="394D54"/>
                </a:solidFill>
              </a:rPr>
              <a:t>A’</a:t>
            </a:r>
          </a:p>
        </p:txBody>
      </p:sp>
      <p:sp>
        <p:nvSpPr>
          <p:cNvPr id="72" name="TextBox 71"/>
          <p:cNvSpPr txBox="1"/>
          <p:nvPr/>
        </p:nvSpPr>
        <p:spPr>
          <a:xfrm>
            <a:off x="1551150" y="8257242"/>
            <a:ext cx="4494628" cy="1477456"/>
          </a:xfrm>
          <a:prstGeom prst="rect">
            <a:avLst/>
          </a:prstGeom>
          <a:noFill/>
        </p:spPr>
        <p:txBody>
          <a:bodyPr wrap="none" rtlCol="0">
            <a:spAutoFit/>
          </a:bodyPr>
          <a:lstStyle/>
          <a:p>
            <a:pPr algn="ctr" defTabSz="1371874"/>
            <a:r>
              <a:rPr lang="en-US" sz="2701" dirty="0">
                <a:solidFill>
                  <a:srgbClr val="394D54"/>
                </a:solidFill>
              </a:rPr>
              <a:t>VMs</a:t>
            </a:r>
          </a:p>
          <a:p>
            <a:pPr defTabSz="1371874"/>
            <a:r>
              <a:rPr lang="en-US" sz="2100" dirty="0">
                <a:solidFill>
                  <a:srgbClr val="394D54"/>
                </a:solidFill>
              </a:rPr>
              <a:t>Every app, every copy of an</a:t>
            </a:r>
          </a:p>
          <a:p>
            <a:pPr defTabSz="1371874"/>
            <a:r>
              <a:rPr lang="en-US" sz="2100" dirty="0">
                <a:solidFill>
                  <a:srgbClr val="394D54"/>
                </a:solidFill>
              </a:rPr>
              <a:t>app, and every slight modification</a:t>
            </a:r>
          </a:p>
          <a:p>
            <a:pPr defTabSz="1371874"/>
            <a:r>
              <a:rPr lang="en-US" sz="2100" dirty="0">
                <a:solidFill>
                  <a:srgbClr val="394D54"/>
                </a:solidFill>
              </a:rPr>
              <a:t>of the app requires a new virtual server</a:t>
            </a:r>
          </a:p>
        </p:txBody>
      </p:sp>
      <p:sp>
        <p:nvSpPr>
          <p:cNvPr id="73" name="Rectangle 72"/>
          <p:cNvSpPr/>
          <p:nvPr/>
        </p:nvSpPr>
        <p:spPr>
          <a:xfrm>
            <a:off x="1304824" y="2782485"/>
            <a:ext cx="1143799" cy="3908033"/>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74" name="Rectangle 73"/>
          <p:cNvSpPr/>
          <p:nvPr/>
        </p:nvSpPr>
        <p:spPr>
          <a:xfrm>
            <a:off x="1314987" y="4978714"/>
            <a:ext cx="1131370" cy="329111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75" name="Rectangle 74"/>
          <p:cNvSpPr/>
          <p:nvPr/>
        </p:nvSpPr>
        <p:spPr>
          <a:xfrm>
            <a:off x="1307100" y="4038338"/>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76" name="Rectangle 75"/>
          <p:cNvSpPr/>
          <p:nvPr/>
        </p:nvSpPr>
        <p:spPr>
          <a:xfrm>
            <a:off x="1304832" y="2782481"/>
            <a:ext cx="1141529" cy="49127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7" name="TextBox 76"/>
          <p:cNvSpPr txBox="1"/>
          <p:nvPr/>
        </p:nvSpPr>
        <p:spPr>
          <a:xfrm>
            <a:off x="11997877" y="6657172"/>
            <a:ext cx="1983172" cy="1569917"/>
          </a:xfrm>
          <a:prstGeom prst="rect">
            <a:avLst/>
          </a:prstGeom>
          <a:noFill/>
        </p:spPr>
        <p:txBody>
          <a:bodyPr wrap="none" rtlCol="0">
            <a:spAutoFit/>
          </a:bodyPr>
          <a:lstStyle/>
          <a:p>
            <a:pPr algn="ctr" defTabSz="1371874"/>
            <a:r>
              <a:rPr lang="en-US" sz="2701" dirty="0">
                <a:solidFill>
                  <a:srgbClr val="394D54"/>
                </a:solidFill>
              </a:rPr>
              <a:t>Copy of</a:t>
            </a:r>
          </a:p>
          <a:p>
            <a:pPr algn="ctr" defTabSz="1371874"/>
            <a:r>
              <a:rPr lang="en-US" sz="2701" dirty="0">
                <a:solidFill>
                  <a:srgbClr val="394D54"/>
                </a:solidFill>
              </a:rPr>
              <a:t>App</a:t>
            </a:r>
          </a:p>
          <a:p>
            <a:pPr defTabSz="1371874"/>
            <a:r>
              <a:rPr lang="en-US" sz="2100" dirty="0">
                <a:solidFill>
                  <a:srgbClr val="394D54"/>
                </a:solidFill>
              </a:rPr>
              <a:t>No OS. Can</a:t>
            </a:r>
          </a:p>
          <a:p>
            <a:pPr defTabSz="1371874"/>
            <a:r>
              <a:rPr lang="en-US" sz="2100" dirty="0">
                <a:solidFill>
                  <a:srgbClr val="394D54"/>
                </a:solidFill>
              </a:rPr>
              <a:t>Share bins/libs</a:t>
            </a:r>
          </a:p>
        </p:txBody>
      </p:sp>
      <p:sp>
        <p:nvSpPr>
          <p:cNvPr id="78" name="Rectangle 77"/>
          <p:cNvSpPr/>
          <p:nvPr/>
        </p:nvSpPr>
        <p:spPr>
          <a:xfrm>
            <a:off x="12270884" y="2768203"/>
            <a:ext cx="1183524"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86" name="Rectangle 85"/>
          <p:cNvSpPr/>
          <p:nvPr/>
        </p:nvSpPr>
        <p:spPr>
          <a:xfrm>
            <a:off x="12270884" y="2730152"/>
            <a:ext cx="1183524"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5" name="Lightning Bolt 4"/>
          <p:cNvSpPr/>
          <p:nvPr/>
        </p:nvSpPr>
        <p:spPr>
          <a:xfrm rot="18063561">
            <a:off x="1148390" y="6623769"/>
            <a:ext cx="1387081" cy="762132"/>
          </a:xfrm>
          <a:prstGeom prst="lightningBol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28" name="Rectangle 27"/>
          <p:cNvSpPr/>
          <p:nvPr/>
        </p:nvSpPr>
        <p:spPr>
          <a:xfrm>
            <a:off x="3029785" y="4997768"/>
            <a:ext cx="1131370" cy="329111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29" name="Lightning Bolt 28"/>
          <p:cNvSpPr/>
          <p:nvPr/>
        </p:nvSpPr>
        <p:spPr>
          <a:xfrm rot="18063561">
            <a:off x="2863188" y="6642823"/>
            <a:ext cx="1387081" cy="762132"/>
          </a:xfrm>
          <a:prstGeom prst="lightningBol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30" name="Rectangle 29"/>
          <p:cNvSpPr/>
          <p:nvPr/>
        </p:nvSpPr>
        <p:spPr>
          <a:xfrm>
            <a:off x="4820795" y="4997768"/>
            <a:ext cx="1131370" cy="329111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Guest</a:t>
            </a:r>
          </a:p>
          <a:p>
            <a:pPr algn="ctr" defTabSz="1371874"/>
            <a:r>
              <a:rPr lang="en-US" sz="2701" dirty="0">
                <a:solidFill>
                  <a:prstClr val="white"/>
                </a:solidFill>
              </a:rPr>
              <a:t>OS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31" name="Lightning Bolt 30"/>
          <p:cNvSpPr/>
          <p:nvPr/>
        </p:nvSpPr>
        <p:spPr>
          <a:xfrm rot="18063561">
            <a:off x="4654199" y="6642823"/>
            <a:ext cx="1387081" cy="762132"/>
          </a:xfrm>
          <a:prstGeom prst="lightningBol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cxnSp>
        <p:nvCxnSpPr>
          <p:cNvPr id="7" name="Straight Connector 6"/>
          <p:cNvCxnSpPr/>
          <p:nvPr/>
        </p:nvCxnSpPr>
        <p:spPr>
          <a:xfrm>
            <a:off x="7640380" y="1772656"/>
            <a:ext cx="95267" cy="8516828"/>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3029781" y="1753737"/>
            <a:ext cx="1021433" cy="646459"/>
          </a:xfrm>
          <a:prstGeom prst="rect">
            <a:avLst/>
          </a:prstGeom>
          <a:noFill/>
        </p:spPr>
        <p:txBody>
          <a:bodyPr wrap="none" rtlCol="0">
            <a:spAutoFit/>
          </a:bodyPr>
          <a:lstStyle/>
          <a:p>
            <a:pPr defTabSz="1371874"/>
            <a:r>
              <a:rPr lang="en-US" sz="3601" dirty="0">
                <a:solidFill>
                  <a:srgbClr val="394D54"/>
                </a:solidFill>
              </a:rPr>
              <a:t>VMs</a:t>
            </a:r>
          </a:p>
        </p:txBody>
      </p:sp>
      <p:sp>
        <p:nvSpPr>
          <p:cNvPr id="36" name="TextBox 35"/>
          <p:cNvSpPr txBox="1"/>
          <p:nvPr/>
        </p:nvSpPr>
        <p:spPr>
          <a:xfrm>
            <a:off x="11719392" y="1833437"/>
            <a:ext cx="2193036" cy="646459"/>
          </a:xfrm>
          <a:prstGeom prst="rect">
            <a:avLst/>
          </a:prstGeom>
          <a:noFill/>
        </p:spPr>
        <p:txBody>
          <a:bodyPr wrap="none" rtlCol="0">
            <a:spAutoFit/>
          </a:bodyPr>
          <a:lstStyle/>
          <a:p>
            <a:pPr defTabSz="1371874"/>
            <a:r>
              <a:rPr lang="en-US" sz="3601" dirty="0">
                <a:solidFill>
                  <a:srgbClr val="394D54"/>
                </a:solidFill>
              </a:rPr>
              <a:t>Containers</a:t>
            </a:r>
          </a:p>
        </p:txBody>
      </p:sp>
      <p:sp>
        <p:nvSpPr>
          <p:cNvPr id="37" name="TextBox 36"/>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are </a:t>
            </a: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containers lightweight?</a:t>
            </a:r>
            <a:endParaRPr lang="tr-TR" sz="5000" dirty="0">
              <a:solidFill>
                <a:schemeClr val="accent5">
                  <a:lumMod val="75000"/>
                </a:schemeClr>
              </a:solidFill>
              <a:latin typeface="Novecento sans wide Book" pitchFamily="50" charset="-94"/>
            </a:endParaRPr>
          </a:p>
        </p:txBody>
      </p:sp>
      <p:pic>
        <p:nvPicPr>
          <p:cNvPr id="38" name="Picture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5442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Shape 398"/>
          <p:cNvSpPr txBox="1">
            <a:spLocks noGrp="1"/>
          </p:cNvSpPr>
          <p:nvPr>
            <p:ph type="title"/>
          </p:nvPr>
        </p:nvSpPr>
        <p:spPr>
          <a:xfrm>
            <a:off x="457286" y="0"/>
            <a:ext cx="17376616" cy="960003"/>
          </a:xfrm>
          <a:prstGeom prst="rect">
            <a:avLst/>
          </a:prstGeom>
          <a:noFill/>
          <a:ln>
            <a:noFill/>
          </a:ln>
        </p:spPr>
        <p:txBody>
          <a:bodyPr vert="horz" wrap="square" lIns="182856" tIns="182856" rIns="182856" bIns="182856" rtlCol="0" anchor="ctr" anchorCtr="0">
            <a:noAutofit/>
          </a:bodyPr>
          <a:lstStyle/>
          <a:p>
            <a:pPr>
              <a:lnSpc>
                <a:spcPct val="100000"/>
              </a:lnSpc>
              <a:spcBef>
                <a:spcPts val="0"/>
              </a:spcBef>
              <a:buClr>
                <a:schemeClr val="dk2"/>
              </a:buClr>
              <a:buSzPct val="25000"/>
            </a:pPr>
            <a:r>
              <a:rPr lang="en-US" sz="6001" dirty="0">
                <a:solidFill>
                  <a:srgbClr val="31859C"/>
                </a:solidFill>
                <a:sym typeface="Arial"/>
              </a:rPr>
              <a:t>They’re different, not mutually exclusive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6" name="Shape 399"/>
          <p:cNvPicPr preferRelativeResize="0"/>
          <p:nvPr/>
        </p:nvPicPr>
        <p:blipFill rotWithShape="1">
          <a:blip r:embed="rId4">
            <a:alphaModFix/>
          </a:blip>
          <a:srcRect/>
          <a:stretch/>
        </p:blipFill>
        <p:spPr>
          <a:xfrm>
            <a:off x="864667" y="1542345"/>
            <a:ext cx="16417824" cy="7844214"/>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96388932"/>
      </p:ext>
    </p:extLst>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GB" sz="6000" dirty="0">
                <a:solidFill>
                  <a:schemeClr val="accent5">
                    <a:lumMod val="75000"/>
                  </a:schemeClr>
                </a:solidFill>
                <a:latin typeface="Novecento sans wide Book" pitchFamily="50" charset="-94"/>
                <a:cs typeface="Klavika" panose="020B0706030404030204" pitchFamily="34" charset="0"/>
              </a:rPr>
              <a:t>What is Docker and Why people care</a:t>
            </a:r>
            <a:endParaRPr lang="tr-TR" sz="6000" dirty="0">
              <a:solidFill>
                <a:schemeClr val="accent5">
                  <a:lumMod val="75000"/>
                </a:schemeClr>
              </a:solidFill>
              <a:latin typeface="Novecento sans wide Book" pitchFamily="50" charset="-94"/>
              <a:cs typeface="Klavika" panose="020B0706030404030204" pitchFamily="34" charset="0"/>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4146625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1896542" y="2823852"/>
            <a:ext cx="10585176" cy="6463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p:cNvSpPr txBox="1"/>
          <p:nvPr/>
        </p:nvSpPr>
        <p:spPr>
          <a:xfrm>
            <a:off x="4969123" y="610905"/>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Contents</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54536" y="-2460908"/>
            <a:ext cx="1168254" cy="9003175"/>
          </a:xfrm>
          <a:prstGeom prst="rect">
            <a:avLst/>
          </a:prstGeom>
        </p:spPr>
      </p:pic>
      <p:sp>
        <p:nvSpPr>
          <p:cNvPr id="48" name="Oval 47"/>
          <p:cNvSpPr/>
          <p:nvPr/>
        </p:nvSpPr>
        <p:spPr>
          <a:xfrm>
            <a:off x="1451312" y="3072900"/>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2" name="Oval 51"/>
          <p:cNvSpPr/>
          <p:nvPr/>
        </p:nvSpPr>
        <p:spPr>
          <a:xfrm>
            <a:off x="1451312" y="3722714"/>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18" name="Picture 117"/>
          <p:cNvPicPr>
            <a:picLocks noChangeAspect="1"/>
          </p:cNvPicPr>
          <p:nvPr/>
        </p:nvPicPr>
        <p:blipFill>
          <a:blip r:embed="rId5"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6850443" y="8925129"/>
            <a:ext cx="1080120" cy="972486"/>
          </a:xfrm>
          <a:prstGeom prst="rect">
            <a:avLst/>
          </a:prstGeom>
        </p:spPr>
      </p:pic>
      <p:sp>
        <p:nvSpPr>
          <p:cNvPr id="56" name="TextBox 55"/>
          <p:cNvSpPr txBox="1"/>
          <p:nvPr/>
        </p:nvSpPr>
        <p:spPr>
          <a:xfrm>
            <a:off x="1872779" y="3472828"/>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The Solution</a:t>
            </a:r>
          </a:p>
        </p:txBody>
      </p:sp>
      <p:sp>
        <p:nvSpPr>
          <p:cNvPr id="2" name="TextBox 1"/>
          <p:cNvSpPr txBox="1"/>
          <p:nvPr/>
        </p:nvSpPr>
        <p:spPr>
          <a:xfrm>
            <a:off x="1872779" y="2861068"/>
            <a:ext cx="10081120" cy="584775"/>
          </a:xfrm>
          <a:prstGeom prst="rect">
            <a:avLst/>
          </a:prstGeom>
          <a:noFill/>
        </p:spPr>
        <p:txBody>
          <a:bodyPr wrap="square" rtlCol="0">
            <a:spAutoFit/>
          </a:bodyPr>
          <a:lstStyle/>
          <a:p>
            <a:r>
              <a:rPr lang="tr-TR" b="1" dirty="0">
                <a:solidFill>
                  <a:schemeClr val="bg1"/>
                </a:solidFill>
                <a:latin typeface="Novecento sans wide Book" pitchFamily="50" charset="-94"/>
                <a:cs typeface="Klavika" panose="020B0706030404030204" pitchFamily="34" charset="0"/>
              </a:rPr>
              <a:t>The challenge</a:t>
            </a:r>
          </a:p>
        </p:txBody>
      </p:sp>
      <p:sp>
        <p:nvSpPr>
          <p:cNvPr id="57" name="Oval 56"/>
          <p:cNvSpPr/>
          <p:nvPr/>
        </p:nvSpPr>
        <p:spPr>
          <a:xfrm>
            <a:off x="1451312" y="4351254"/>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0" name="Oval 59"/>
          <p:cNvSpPr/>
          <p:nvPr/>
        </p:nvSpPr>
        <p:spPr>
          <a:xfrm>
            <a:off x="1451312" y="5001068"/>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4" name="TextBox 63"/>
          <p:cNvSpPr txBox="1"/>
          <p:nvPr/>
        </p:nvSpPr>
        <p:spPr>
          <a:xfrm>
            <a:off x="1918119" y="4781284"/>
            <a:ext cx="15769752" cy="584775"/>
          </a:xfrm>
          <a:prstGeom prst="rect">
            <a:avLst/>
          </a:prstGeom>
          <a:noFill/>
        </p:spPr>
        <p:txBody>
          <a:bodyPr wrap="square" rtlCol="0">
            <a:spAutoFit/>
          </a:bodyPr>
          <a:lstStyle/>
          <a:p>
            <a:r>
              <a:rPr lang="en-GB" dirty="0">
                <a:solidFill>
                  <a:schemeClr val="accent5">
                    <a:lumMod val="75000"/>
                  </a:schemeClr>
                </a:solidFill>
                <a:latin typeface="Novecento sans wide Book" pitchFamily="50" charset="-94"/>
                <a:cs typeface="Klavika" panose="020B0706030404030204" pitchFamily="34" charset="0"/>
              </a:rPr>
              <a:t>What is Docker and Why people care: Separation of Concerns</a:t>
            </a:r>
            <a:endParaRPr lang="tr-TR" dirty="0">
              <a:solidFill>
                <a:schemeClr val="accent5">
                  <a:lumMod val="75000"/>
                </a:schemeClr>
              </a:solidFill>
              <a:latin typeface="Novecento sans wide Book" pitchFamily="50" charset="-94"/>
              <a:cs typeface="Klavika" panose="020B0706030404030204" pitchFamily="34" charset="0"/>
            </a:endParaRPr>
          </a:p>
        </p:txBody>
      </p:sp>
      <p:sp>
        <p:nvSpPr>
          <p:cNvPr id="65" name="TextBox 64"/>
          <p:cNvSpPr txBox="1"/>
          <p:nvPr/>
        </p:nvSpPr>
        <p:spPr>
          <a:xfrm>
            <a:off x="1896542" y="5433487"/>
            <a:ext cx="15769752" cy="584775"/>
          </a:xfrm>
          <a:prstGeom prst="rect">
            <a:avLst/>
          </a:prstGeom>
          <a:noFill/>
        </p:spPr>
        <p:txBody>
          <a:bodyPr wrap="square" rtlCol="0">
            <a:spAutoFit/>
          </a:bodyPr>
          <a:lstStyle/>
          <a:p>
            <a:r>
              <a:rPr lang="en-US" dirty="0">
                <a:solidFill>
                  <a:schemeClr val="accent5">
                    <a:lumMod val="75000"/>
                  </a:schemeClr>
                </a:solidFill>
                <a:latin typeface="Novecento sans wide Book" pitchFamily="50" charset="-94"/>
                <a:cs typeface="Klavika" panose="020B0706030404030204" pitchFamily="34" charset="0"/>
              </a:rPr>
              <a:t>Why</a:t>
            </a:r>
            <a:r>
              <a:rPr lang="tr-TR" dirty="0">
                <a:solidFill>
                  <a:schemeClr val="accent5">
                    <a:lumMod val="75000"/>
                  </a:schemeClr>
                </a:solidFill>
                <a:latin typeface="Novecento sans wide Book" pitchFamily="50" charset="-94"/>
                <a:cs typeface="Klavika" panose="020B0706030404030204" pitchFamily="34" charset="0"/>
              </a:rPr>
              <a:t> They Work?</a:t>
            </a:r>
          </a:p>
        </p:txBody>
      </p:sp>
      <p:sp>
        <p:nvSpPr>
          <p:cNvPr id="66" name="Oval 65"/>
          <p:cNvSpPr/>
          <p:nvPr/>
        </p:nvSpPr>
        <p:spPr>
          <a:xfrm>
            <a:off x="1451312" y="5618334"/>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7" name="Oval 66"/>
          <p:cNvSpPr/>
          <p:nvPr/>
        </p:nvSpPr>
        <p:spPr>
          <a:xfrm>
            <a:off x="1451312" y="6268148"/>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8" name="TextBox 67"/>
          <p:cNvSpPr txBox="1"/>
          <p:nvPr/>
        </p:nvSpPr>
        <p:spPr>
          <a:xfrm>
            <a:off x="1918767" y="4113473"/>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Containers vs. VMs </a:t>
            </a:r>
          </a:p>
        </p:txBody>
      </p:sp>
      <p:sp>
        <p:nvSpPr>
          <p:cNvPr id="70" name="TextBox 69"/>
          <p:cNvSpPr txBox="1"/>
          <p:nvPr/>
        </p:nvSpPr>
        <p:spPr>
          <a:xfrm>
            <a:off x="1872779" y="6018262"/>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Docker</a:t>
            </a:r>
            <a:r>
              <a:rPr lang="en-US" dirty="0">
                <a:solidFill>
                  <a:schemeClr val="accent5">
                    <a:lumMod val="75000"/>
                  </a:schemeClr>
                </a:solidFill>
                <a:latin typeface="Novecento sans wide Book" pitchFamily="50" charset="-94"/>
                <a:cs typeface="Klavika" panose="020B0706030404030204" pitchFamily="34" charset="0"/>
              </a:rPr>
              <a:t> C</a:t>
            </a:r>
            <a:r>
              <a:rPr lang="tr-TR" dirty="0">
                <a:solidFill>
                  <a:schemeClr val="accent5">
                    <a:lumMod val="75000"/>
                  </a:schemeClr>
                </a:solidFill>
                <a:latin typeface="Novecento sans wide Book" pitchFamily="50" charset="-94"/>
                <a:cs typeface="Klavika" panose="020B0706030404030204" pitchFamily="34" charset="0"/>
              </a:rPr>
              <a:t>omponents</a:t>
            </a:r>
          </a:p>
        </p:txBody>
      </p:sp>
      <p:sp>
        <p:nvSpPr>
          <p:cNvPr id="71" name="Oval 70"/>
          <p:cNvSpPr/>
          <p:nvPr/>
        </p:nvSpPr>
        <p:spPr>
          <a:xfrm>
            <a:off x="1451312" y="6896688"/>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2" name="Oval 71"/>
          <p:cNvSpPr/>
          <p:nvPr/>
        </p:nvSpPr>
        <p:spPr>
          <a:xfrm>
            <a:off x="1451312" y="7546502"/>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3" name="TextBox 72"/>
          <p:cNvSpPr txBox="1"/>
          <p:nvPr/>
        </p:nvSpPr>
        <p:spPr>
          <a:xfrm>
            <a:off x="1872779" y="6630022"/>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Docker Architecture</a:t>
            </a:r>
          </a:p>
        </p:txBody>
      </p:sp>
      <p:sp>
        <p:nvSpPr>
          <p:cNvPr id="74" name="TextBox 73"/>
          <p:cNvSpPr txBox="1"/>
          <p:nvPr/>
        </p:nvSpPr>
        <p:spPr>
          <a:xfrm>
            <a:off x="1872779" y="7911313"/>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Ecosystem</a:t>
            </a:r>
          </a:p>
        </p:txBody>
      </p:sp>
      <p:sp>
        <p:nvSpPr>
          <p:cNvPr id="22" name="Oval 21"/>
          <p:cNvSpPr/>
          <p:nvPr/>
        </p:nvSpPr>
        <p:spPr>
          <a:xfrm>
            <a:off x="1451312" y="8110140"/>
            <a:ext cx="172351" cy="17235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3" name="TextBox 22"/>
          <p:cNvSpPr txBox="1"/>
          <p:nvPr/>
        </p:nvSpPr>
        <p:spPr>
          <a:xfrm>
            <a:off x="1843935" y="7299553"/>
            <a:ext cx="15769752" cy="584775"/>
          </a:xfrm>
          <a:prstGeom prst="rect">
            <a:avLst/>
          </a:prstGeom>
          <a:noFill/>
        </p:spPr>
        <p:txBody>
          <a:bodyPr wrap="square" rtlCol="0">
            <a:spAutoFit/>
          </a:bodyPr>
          <a:lstStyle/>
          <a:p>
            <a:r>
              <a:rPr lang="tr-TR" dirty="0">
                <a:solidFill>
                  <a:schemeClr val="accent5">
                    <a:lumMod val="75000"/>
                  </a:schemeClr>
                </a:solidFill>
                <a:latin typeface="Novecento sans wide Book" pitchFamily="50" charset="-94"/>
                <a:cs typeface="Klavika" panose="020B0706030404030204" pitchFamily="34" charset="0"/>
              </a:rPr>
              <a:t>Use Cases</a:t>
            </a:r>
          </a:p>
        </p:txBody>
      </p:sp>
    </p:spTree>
    <p:extLst>
      <p:ext uri="{BB962C8B-B14F-4D97-AF65-F5344CB8AC3E}">
        <p14:creationId xmlns:p14="http://schemas.microsoft.com/office/powerpoint/2010/main" val="2726189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48643" y="2400300"/>
            <a:ext cx="11687571" cy="6791325"/>
          </a:xfrm>
        </p:spPr>
        <p:txBody>
          <a:bodyPr>
            <a:normAutofit/>
          </a:bodyPr>
          <a:lstStyle/>
          <a:p>
            <a:pPr marL="512060" indent="-512060">
              <a:tabLst>
                <a:tab pos="940759" algn="l"/>
              </a:tabLst>
            </a:pPr>
            <a:r>
              <a:rPr lang="en-US" dirty="0">
                <a:solidFill>
                  <a:srgbClr val="31859C"/>
                </a:solidFill>
              </a:rPr>
              <a:t>Docker is “a platform for developers and sysadmins to develop, ship, and run applications”, based on containers.</a:t>
            </a:r>
            <a:br>
              <a:rPr lang="en-US" dirty="0">
                <a:solidFill>
                  <a:srgbClr val="31859C"/>
                </a:solidFill>
              </a:rPr>
            </a:br>
            <a:endParaRPr lang="en-US" dirty="0">
              <a:solidFill>
                <a:srgbClr val="31859C"/>
              </a:solidFill>
            </a:endParaRPr>
          </a:p>
          <a:p>
            <a:pPr marL="512060" indent="-512060">
              <a:tabLst>
                <a:tab pos="940759" algn="l"/>
              </a:tabLst>
            </a:pPr>
            <a:r>
              <a:rPr lang="en-US" dirty="0">
                <a:solidFill>
                  <a:srgbClr val="31859C"/>
                </a:solidFill>
              </a:rPr>
              <a:t>Docker is open-source, mainly created in Go and originally on top of libvirt and LXC.</a:t>
            </a:r>
            <a:br>
              <a:rPr lang="en-US" dirty="0">
                <a:solidFill>
                  <a:srgbClr val="31859C"/>
                </a:solidFill>
              </a:rPr>
            </a:br>
            <a:endParaRPr lang="en-US" dirty="0">
              <a:solidFill>
                <a:srgbClr val="31859C"/>
              </a:solidFill>
            </a:endParaRPr>
          </a:p>
          <a:p>
            <a:pPr marL="512060" indent="-512060">
              <a:tabLst>
                <a:tab pos="940759" algn="l"/>
              </a:tabLst>
            </a:pPr>
            <a:r>
              <a:rPr lang="en-US" dirty="0">
                <a:solidFill>
                  <a:srgbClr val="31859C"/>
                </a:solidFill>
              </a:rPr>
              <a:t>Docker simplifies and standardizes the creation and management of containers.</a:t>
            </a:r>
            <a:endParaRPr lang="en-GB" dirty="0">
              <a:solidFill>
                <a:srgbClr val="31859C"/>
              </a:solidFill>
            </a:endParaRP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What is Docker?</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608962" y="2400300"/>
            <a:ext cx="5682213" cy="4397976"/>
          </a:xfrm>
          <a:prstGeom prst="rect">
            <a:avLst/>
          </a:prstGeom>
        </p:spPr>
      </p:pic>
    </p:spTree>
    <p:extLst>
      <p:ext uri="{BB962C8B-B14F-4D97-AF65-F5344CB8AC3E}">
        <p14:creationId xmlns:p14="http://schemas.microsoft.com/office/powerpoint/2010/main" val="25228627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pic>
        <p:nvPicPr>
          <p:cNvPr id="378" name="Shape 378"/>
          <p:cNvPicPr preferRelativeResize="0"/>
          <p:nvPr/>
        </p:nvPicPr>
        <p:blipFill rotWithShape="1">
          <a:blip r:embed="rId3">
            <a:alphaModFix/>
          </a:blip>
          <a:srcRect/>
          <a:stretch/>
        </p:blipFill>
        <p:spPr>
          <a:xfrm>
            <a:off x="8" y="696"/>
            <a:ext cx="18370183" cy="10287326"/>
          </a:xfrm>
          <a:prstGeom prst="rect">
            <a:avLst/>
          </a:prstGeom>
          <a:noFill/>
          <a:ln>
            <a:noFill/>
          </a:ln>
        </p:spPr>
      </p:pic>
      <p:pic>
        <p:nvPicPr>
          <p:cNvPr id="379" name="Shape 379"/>
          <p:cNvPicPr preferRelativeResize="0"/>
          <p:nvPr/>
        </p:nvPicPr>
        <p:blipFill rotWithShape="1">
          <a:blip r:embed="rId4">
            <a:alphaModFix/>
          </a:blip>
          <a:srcRect b="29656"/>
          <a:stretch/>
        </p:blipFill>
        <p:spPr>
          <a:xfrm>
            <a:off x="16918237" y="9491064"/>
            <a:ext cx="870627" cy="513616"/>
          </a:xfrm>
          <a:prstGeom prst="rect">
            <a:avLst/>
          </a:prstGeom>
          <a:noFill/>
          <a:ln>
            <a:noFill/>
          </a:ln>
        </p:spPr>
      </p:pic>
    </p:spTree>
    <p:extLst>
      <p:ext uri="{BB962C8B-B14F-4D97-AF65-F5344CB8AC3E}">
        <p14:creationId xmlns:p14="http://schemas.microsoft.com/office/powerpoint/2010/main" val="3615681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0401" y="1783290"/>
            <a:ext cx="16658278" cy="7364771"/>
          </a:xfrm>
        </p:spPr>
        <p:txBody>
          <a:bodyPr>
            <a:normAutofit lnSpcReduction="10000"/>
          </a:bodyPr>
          <a:lstStyle/>
          <a:p>
            <a:pPr marL="512060" indent="-512060">
              <a:tabLst>
                <a:tab pos="940759" algn="l"/>
              </a:tabLst>
            </a:pPr>
            <a:r>
              <a:rPr lang="en-US" sz="3600" dirty="0">
                <a:solidFill>
                  <a:srgbClr val="31859C"/>
                </a:solidFill>
              </a:rPr>
              <a:t>Build once…(finally) run anywhere*</a:t>
            </a:r>
          </a:p>
          <a:p>
            <a:pPr marL="512060" indent="-512060">
              <a:tabLst>
                <a:tab pos="940759" algn="l"/>
              </a:tabLst>
            </a:pPr>
            <a:endParaRPr lang="en-US" sz="3600" dirty="0">
              <a:solidFill>
                <a:srgbClr val="31859C"/>
              </a:solidFill>
            </a:endParaRPr>
          </a:p>
          <a:p>
            <a:pPr lvl="1">
              <a:tabLst>
                <a:tab pos="940759" algn="l"/>
              </a:tabLst>
            </a:pPr>
            <a:r>
              <a:rPr lang="en-US" sz="3200" dirty="0">
                <a:solidFill>
                  <a:srgbClr val="31859C"/>
                </a:solidFill>
              </a:rPr>
              <a:t>A clean, safe, hygienic and portable runtime environment for your app.</a:t>
            </a:r>
          </a:p>
          <a:p>
            <a:pPr lvl="1">
              <a:tabLst>
                <a:tab pos="940759" algn="l"/>
              </a:tabLst>
            </a:pPr>
            <a:endParaRPr lang="en-US" sz="3200" dirty="0">
              <a:solidFill>
                <a:srgbClr val="31859C"/>
              </a:solidFill>
            </a:endParaRPr>
          </a:p>
          <a:p>
            <a:pPr lvl="1">
              <a:tabLst>
                <a:tab pos="940759" algn="l"/>
              </a:tabLst>
            </a:pPr>
            <a:r>
              <a:rPr lang="en-US" sz="3200" dirty="0">
                <a:solidFill>
                  <a:srgbClr val="31859C"/>
                </a:solidFill>
              </a:rPr>
              <a:t>No worries about missing dependencies, packages and other pain points during subsequent deployments.</a:t>
            </a:r>
          </a:p>
          <a:p>
            <a:pPr lvl="1">
              <a:tabLst>
                <a:tab pos="940759" algn="l"/>
              </a:tabLst>
            </a:pPr>
            <a:endParaRPr lang="en-US" sz="3200" dirty="0">
              <a:solidFill>
                <a:srgbClr val="31859C"/>
              </a:solidFill>
            </a:endParaRPr>
          </a:p>
          <a:p>
            <a:pPr lvl="1">
              <a:tabLst>
                <a:tab pos="940759" algn="l"/>
              </a:tabLst>
            </a:pPr>
            <a:r>
              <a:rPr lang="en-US" sz="3200" dirty="0">
                <a:solidFill>
                  <a:srgbClr val="31859C"/>
                </a:solidFill>
              </a:rPr>
              <a:t>Run each app in its own isolated container,  so you can run various versions of libraries and other dependencies for each app without worrying.</a:t>
            </a:r>
          </a:p>
          <a:p>
            <a:pPr marL="685919" lvl="1" indent="0">
              <a:buNone/>
              <a:tabLst>
                <a:tab pos="940759" algn="l"/>
              </a:tabLst>
            </a:pPr>
            <a:endParaRPr lang="en-US" dirty="0">
              <a:solidFill>
                <a:srgbClr val="31859C"/>
              </a:solidFill>
            </a:endParaRPr>
          </a:p>
          <a:p>
            <a:pPr marL="1197979" lvl="1" indent="-512060">
              <a:tabLst>
                <a:tab pos="940759" algn="l"/>
              </a:tabLst>
            </a:pPr>
            <a:endParaRPr lang="en-US" dirty="0">
              <a:solidFill>
                <a:srgbClr val="31859C"/>
              </a:solidFill>
            </a:endParaRPr>
          </a:p>
          <a:p>
            <a:pPr marL="1197979" lvl="1" indent="-512060">
              <a:tabLst>
                <a:tab pos="940759" algn="l"/>
              </a:tabLst>
            </a:pPr>
            <a:endParaRPr lang="en-US" dirty="0">
              <a:solidFill>
                <a:srgbClr val="31859C"/>
              </a:solidFill>
            </a:endParaRPr>
          </a:p>
          <a:p>
            <a:pPr marL="1197979" lvl="1" indent="-512060">
              <a:buNone/>
              <a:tabLst>
                <a:tab pos="940759" algn="l"/>
              </a:tabLst>
            </a:pPr>
            <a:r>
              <a:rPr lang="en-US" sz="2250" dirty="0">
                <a:solidFill>
                  <a:srgbClr val="31859C"/>
                </a:solidFill>
              </a:rPr>
              <a:t>* With the 0.7 release, we support any x86 server running a modern Linux kernel (3.2+ generally. 2.6.32+ for RHEL 6.5+, Fedora, &amp; related)</a:t>
            </a:r>
          </a:p>
          <a:p>
            <a:pPr lvl="1"/>
            <a:endParaRPr lang="en-US" dirty="0">
              <a:solidFill>
                <a:srgbClr val="31859C"/>
              </a:solidFill>
            </a:endParaRP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Developers Care</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68879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0401" y="1783290"/>
            <a:ext cx="16658278" cy="7364771"/>
          </a:xfrm>
        </p:spPr>
        <p:txBody>
          <a:bodyPr>
            <a:normAutofit/>
          </a:bodyPr>
          <a:lstStyle/>
          <a:p>
            <a:pPr lvl="1">
              <a:tabLst>
                <a:tab pos="940759" algn="l"/>
              </a:tabLst>
            </a:pPr>
            <a:r>
              <a:rPr lang="en-US" sz="3200" dirty="0">
                <a:solidFill>
                  <a:srgbClr val="31859C"/>
                </a:solidFill>
              </a:rPr>
              <a:t>Automate testing, integration, packaging…anything you can script.</a:t>
            </a:r>
          </a:p>
          <a:p>
            <a:pPr marL="457200" lvl="1" indent="0">
              <a:buNone/>
              <a:tabLst>
                <a:tab pos="940759" algn="l"/>
              </a:tabLst>
            </a:pPr>
            <a:endParaRPr lang="en-US" sz="3200" dirty="0">
              <a:solidFill>
                <a:srgbClr val="31859C"/>
              </a:solidFill>
            </a:endParaRPr>
          </a:p>
          <a:p>
            <a:pPr lvl="1">
              <a:tabLst>
                <a:tab pos="940759" algn="l"/>
              </a:tabLst>
            </a:pPr>
            <a:r>
              <a:rPr lang="en-US" sz="3200" dirty="0">
                <a:solidFill>
                  <a:srgbClr val="31859C"/>
                </a:solidFill>
              </a:rPr>
              <a:t>Reduce/eliminate concerns about compatibility on different platforms, either your own or your customers. </a:t>
            </a:r>
          </a:p>
          <a:p>
            <a:pPr marL="457200" lvl="1" indent="0">
              <a:buNone/>
              <a:tabLst>
                <a:tab pos="940759" algn="l"/>
              </a:tabLst>
            </a:pPr>
            <a:endParaRPr lang="en-US" sz="3200" dirty="0">
              <a:solidFill>
                <a:srgbClr val="31859C"/>
              </a:solidFill>
            </a:endParaRPr>
          </a:p>
          <a:p>
            <a:pPr lvl="1">
              <a:tabLst>
                <a:tab pos="940759" algn="l"/>
              </a:tabLst>
            </a:pPr>
            <a:r>
              <a:rPr lang="en-US" sz="3200" dirty="0">
                <a:solidFill>
                  <a:srgbClr val="31859C"/>
                </a:solidFill>
              </a:rPr>
              <a:t>Cheap, zero-penalty containers to deploy services? A VM without the overhead of a VM? Instant replay and reset of image snapshots? That’s the power of Docker.</a:t>
            </a: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Developers Care</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415603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523" y="1984879"/>
            <a:ext cx="16658278" cy="7364771"/>
          </a:xfrm>
        </p:spPr>
        <p:txBody>
          <a:bodyPr>
            <a:normAutofit/>
          </a:bodyPr>
          <a:lstStyle/>
          <a:p>
            <a:r>
              <a:rPr lang="en-US" sz="3600" dirty="0">
                <a:solidFill>
                  <a:srgbClr val="31859C"/>
                </a:solidFill>
              </a:rPr>
              <a:t>Configure once…run anything</a:t>
            </a:r>
          </a:p>
          <a:p>
            <a:pPr marL="0" indent="0">
              <a:buNone/>
            </a:pPr>
            <a:endParaRPr lang="en-US" sz="3600" dirty="0">
              <a:solidFill>
                <a:srgbClr val="31859C"/>
              </a:solidFill>
            </a:endParaRPr>
          </a:p>
          <a:p>
            <a:pPr lvl="1"/>
            <a:r>
              <a:rPr lang="en-US" sz="3200" dirty="0">
                <a:solidFill>
                  <a:srgbClr val="31859C"/>
                </a:solidFill>
              </a:rPr>
              <a:t>Make the entire lifecycle more efficient, consistent, and repeatable.</a:t>
            </a:r>
          </a:p>
          <a:p>
            <a:pPr lvl="1"/>
            <a:endParaRPr lang="en-US" sz="3200" dirty="0">
              <a:solidFill>
                <a:srgbClr val="31859C"/>
              </a:solidFill>
            </a:endParaRPr>
          </a:p>
          <a:p>
            <a:pPr lvl="1"/>
            <a:r>
              <a:rPr lang="en-US" sz="3200" dirty="0">
                <a:solidFill>
                  <a:srgbClr val="31859C"/>
                </a:solidFill>
              </a:rPr>
              <a:t>Increase the quality of code produced by developers. </a:t>
            </a:r>
          </a:p>
          <a:p>
            <a:pPr lvl="1"/>
            <a:endParaRPr lang="en-US" sz="3200" dirty="0">
              <a:solidFill>
                <a:srgbClr val="31859C"/>
              </a:solidFill>
            </a:endParaRPr>
          </a:p>
          <a:p>
            <a:pPr lvl="1"/>
            <a:r>
              <a:rPr lang="en-US" sz="3200" dirty="0">
                <a:solidFill>
                  <a:srgbClr val="31859C"/>
                </a:solidFill>
              </a:rPr>
              <a:t>Eliminate inconsistencies between development, test, production, and customer environments.</a:t>
            </a:r>
          </a:p>
          <a:p>
            <a:pPr marL="457200" lvl="1" indent="0">
              <a:buNone/>
            </a:pPr>
            <a:endParaRPr lang="en-US" dirty="0">
              <a:solidFill>
                <a:srgbClr val="31859C"/>
              </a:solidFill>
            </a:endParaRP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a:t>
            </a:r>
            <a:r>
              <a:rPr lang="en-GB" sz="5000" dirty="0" err="1">
                <a:solidFill>
                  <a:schemeClr val="accent5">
                    <a:lumMod val="75000"/>
                  </a:schemeClr>
                </a:solidFill>
                <a:latin typeface="Novecento sans wide Book" pitchFamily="50" charset="-94"/>
              </a:rPr>
              <a:t>Devops</a:t>
            </a:r>
            <a:r>
              <a:rPr lang="en-GB" sz="5000" dirty="0">
                <a:solidFill>
                  <a:schemeClr val="accent5">
                    <a:lumMod val="75000"/>
                  </a:schemeClr>
                </a:solidFill>
                <a:latin typeface="Novecento sans wide Book" pitchFamily="50" charset="-94"/>
              </a:rPr>
              <a:t> Cares?</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262929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523" y="1984879"/>
            <a:ext cx="16658278" cy="7364771"/>
          </a:xfrm>
        </p:spPr>
        <p:txBody>
          <a:bodyPr>
            <a:normAutofit/>
          </a:bodyPr>
          <a:lstStyle/>
          <a:p>
            <a:r>
              <a:rPr lang="en-US" sz="3600" dirty="0">
                <a:solidFill>
                  <a:srgbClr val="31859C"/>
                </a:solidFill>
              </a:rPr>
              <a:t>Configure once…run anything</a:t>
            </a:r>
          </a:p>
          <a:p>
            <a:pPr marL="0" indent="0">
              <a:buNone/>
            </a:pPr>
            <a:endParaRPr lang="en-US" sz="3600" dirty="0">
              <a:solidFill>
                <a:srgbClr val="31859C"/>
              </a:solidFill>
            </a:endParaRPr>
          </a:p>
          <a:p>
            <a:pPr lvl="1"/>
            <a:r>
              <a:rPr lang="en-US" sz="3200" dirty="0">
                <a:solidFill>
                  <a:srgbClr val="31859C"/>
                </a:solidFill>
              </a:rPr>
              <a:t>Support segregation of duties.</a:t>
            </a:r>
          </a:p>
          <a:p>
            <a:pPr marL="457200" lvl="1" indent="0">
              <a:buNone/>
            </a:pPr>
            <a:endParaRPr lang="en-US" sz="3200" dirty="0">
              <a:solidFill>
                <a:srgbClr val="31859C"/>
              </a:solidFill>
            </a:endParaRPr>
          </a:p>
          <a:p>
            <a:pPr lvl="1"/>
            <a:r>
              <a:rPr lang="en-US" sz="3200" dirty="0">
                <a:solidFill>
                  <a:srgbClr val="31859C"/>
                </a:solidFill>
              </a:rPr>
              <a:t>Significantly improves the speed and reliability of continuous deployment and continuous integration systems.</a:t>
            </a:r>
          </a:p>
          <a:p>
            <a:pPr marL="457200" lvl="1" indent="0">
              <a:buNone/>
            </a:pPr>
            <a:endParaRPr lang="en-US" sz="3200" dirty="0">
              <a:solidFill>
                <a:srgbClr val="31859C"/>
              </a:solidFill>
            </a:endParaRPr>
          </a:p>
          <a:p>
            <a:pPr lvl="1"/>
            <a:r>
              <a:rPr lang="en-US" sz="3200" dirty="0">
                <a:solidFill>
                  <a:srgbClr val="31859C"/>
                </a:solidFill>
              </a:rPr>
              <a:t>Because the containers are so lightweight, address significant performance, costs, deployment, and portability issues normally associated with VMs.</a:t>
            </a:r>
          </a:p>
          <a:p>
            <a:pPr lvl="1"/>
            <a:endParaRPr lang="en-US" dirty="0">
              <a:solidFill>
                <a:srgbClr val="31859C"/>
              </a:solidFill>
            </a:endParaRPr>
          </a:p>
        </p:txBody>
      </p:sp>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a:t>
            </a:r>
            <a:r>
              <a:rPr lang="en-GB" sz="5000" dirty="0" err="1">
                <a:solidFill>
                  <a:schemeClr val="accent5">
                    <a:lumMod val="75000"/>
                  </a:schemeClr>
                </a:solidFill>
                <a:latin typeface="Novecento sans wide Book" pitchFamily="50" charset="-94"/>
              </a:rPr>
              <a:t>Devops</a:t>
            </a:r>
            <a:r>
              <a:rPr lang="en-GB" sz="5000" dirty="0">
                <a:solidFill>
                  <a:schemeClr val="accent5">
                    <a:lumMod val="75000"/>
                  </a:schemeClr>
                </a:solidFill>
                <a:latin typeface="Novecento sans wide Book" pitchFamily="50" charset="-94"/>
              </a:rPr>
              <a:t> Cares?</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29167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en-US" sz="6000" dirty="0">
                <a:solidFill>
                  <a:schemeClr val="accent5">
                    <a:lumMod val="75000"/>
                  </a:schemeClr>
                </a:solidFill>
                <a:latin typeface="Novecento sans wide Book" pitchFamily="50" charset="-94"/>
                <a:cs typeface="Klavika" panose="020B0706030404030204" pitchFamily="34" charset="0"/>
              </a:rPr>
              <a:t>Why</a:t>
            </a:r>
            <a:r>
              <a:rPr lang="tr-TR" sz="6000" dirty="0">
                <a:solidFill>
                  <a:schemeClr val="accent5">
                    <a:lumMod val="75000"/>
                  </a:schemeClr>
                </a:solidFill>
                <a:latin typeface="Novecento sans wide Book" pitchFamily="50" charset="-94"/>
                <a:cs typeface="Klavika" panose="020B0706030404030204" pitchFamily="34" charset="0"/>
              </a:rPr>
              <a:t> They Work?</a:t>
            </a: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2206132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alphaModFix/>
          </a:blip>
          <a:stretch>
            <a:fillRect/>
          </a:stretch>
        </p:blipFill>
        <p:spPr>
          <a:xfrm>
            <a:off x="5203764" y="2308744"/>
            <a:ext cx="7883646" cy="5672687"/>
          </a:xfrm>
          <a:prstGeom prst="rect">
            <a:avLst/>
          </a:prstGeom>
          <a:noFill/>
          <a:ln>
            <a:solidFill>
              <a:schemeClr val="tx1"/>
            </a:solidFill>
          </a:ln>
          <a:effectLst>
            <a:outerShdw blurRad="63500" sx="102000" sy="102000" algn="ctr" rotWithShape="0">
              <a:prstClr val="black">
                <a:alpha val="40000"/>
              </a:prstClr>
            </a:outerShdw>
          </a:effectLst>
        </p:spPr>
      </p:pic>
      <p:sp>
        <p:nvSpPr>
          <p:cNvPr id="3" name="Content Placeholder 2"/>
          <p:cNvSpPr>
            <a:spLocks noGrp="1"/>
          </p:cNvSpPr>
          <p:nvPr>
            <p:ph idx="1"/>
          </p:nvPr>
        </p:nvSpPr>
        <p:spPr>
          <a:xfrm>
            <a:off x="238878" y="2405569"/>
            <a:ext cx="4976724" cy="4056443"/>
          </a:xfrm>
          <a:solidFill>
            <a:schemeClr val="accent6">
              <a:lumMod val="20000"/>
              <a:lumOff val="80000"/>
            </a:schemeClr>
          </a:solidFill>
        </p:spPr>
        <p:txBody>
          <a:bodyPr>
            <a:noAutofit/>
          </a:bodyPr>
          <a:lstStyle/>
          <a:p>
            <a:r>
              <a:rPr lang="en-US" sz="2400" dirty="0"/>
              <a:t>Dan the Developer</a:t>
            </a:r>
          </a:p>
          <a:p>
            <a:pPr lvl="1"/>
            <a:r>
              <a:rPr lang="en-US" sz="2400" dirty="0"/>
              <a:t>Worries about what’s “inside” the container</a:t>
            </a:r>
          </a:p>
          <a:p>
            <a:pPr lvl="2"/>
            <a:r>
              <a:rPr lang="en-US" dirty="0"/>
              <a:t>His code</a:t>
            </a:r>
          </a:p>
          <a:p>
            <a:pPr lvl="2"/>
            <a:r>
              <a:rPr lang="en-US" dirty="0"/>
              <a:t>His Libraries</a:t>
            </a:r>
          </a:p>
          <a:p>
            <a:pPr lvl="2"/>
            <a:r>
              <a:rPr lang="en-US" dirty="0"/>
              <a:t>His Package Manager</a:t>
            </a:r>
          </a:p>
          <a:p>
            <a:pPr lvl="2"/>
            <a:r>
              <a:rPr lang="en-US" dirty="0"/>
              <a:t>His Apps</a:t>
            </a:r>
          </a:p>
          <a:p>
            <a:pPr lvl="2"/>
            <a:r>
              <a:rPr lang="en-US" dirty="0"/>
              <a:t>His Data</a:t>
            </a:r>
          </a:p>
          <a:p>
            <a:pPr lvl="1"/>
            <a:r>
              <a:rPr lang="en-US" sz="2400" dirty="0"/>
              <a:t>All Linux servers look the same</a:t>
            </a:r>
          </a:p>
        </p:txBody>
      </p:sp>
      <p:cxnSp>
        <p:nvCxnSpPr>
          <p:cNvPr id="6" name="Straight Arrow Connector 5"/>
          <p:cNvCxnSpPr/>
          <p:nvPr/>
        </p:nvCxnSpPr>
        <p:spPr>
          <a:xfrm>
            <a:off x="5327304" y="3994267"/>
            <a:ext cx="1531886" cy="16462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Content Placeholder 2"/>
          <p:cNvSpPr txBox="1">
            <a:spLocks/>
          </p:cNvSpPr>
          <p:nvPr/>
        </p:nvSpPr>
        <p:spPr>
          <a:xfrm>
            <a:off x="12613641" y="2405569"/>
            <a:ext cx="4976724" cy="4040792"/>
          </a:xfrm>
          <a:prstGeom prst="rect">
            <a:avLst/>
          </a:prstGeom>
          <a:solidFill>
            <a:schemeClr val="accent5">
              <a:lumMod val="20000"/>
              <a:lumOff val="80000"/>
            </a:schemeClr>
          </a:solidFill>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394D54"/>
                </a:solidFill>
              </a:rPr>
              <a:t>Oscar the Ops Guy</a:t>
            </a:r>
          </a:p>
          <a:p>
            <a:pPr lvl="1"/>
            <a:r>
              <a:rPr lang="en-US" dirty="0">
                <a:solidFill>
                  <a:srgbClr val="253232"/>
                </a:solidFill>
              </a:rPr>
              <a:t>Worries about what’s “outside” the container</a:t>
            </a:r>
          </a:p>
          <a:p>
            <a:pPr lvl="2"/>
            <a:r>
              <a:rPr lang="en-US" sz="2400" dirty="0">
                <a:solidFill>
                  <a:srgbClr val="253232"/>
                </a:solidFill>
              </a:rPr>
              <a:t>Logging</a:t>
            </a:r>
          </a:p>
          <a:p>
            <a:pPr lvl="2"/>
            <a:r>
              <a:rPr lang="en-US" sz="2400" dirty="0">
                <a:solidFill>
                  <a:srgbClr val="253232"/>
                </a:solidFill>
              </a:rPr>
              <a:t>Remote access</a:t>
            </a:r>
          </a:p>
          <a:p>
            <a:pPr lvl="2"/>
            <a:r>
              <a:rPr lang="en-US" sz="2400" dirty="0">
                <a:solidFill>
                  <a:srgbClr val="253232"/>
                </a:solidFill>
              </a:rPr>
              <a:t>Monitoring</a:t>
            </a:r>
          </a:p>
          <a:p>
            <a:pPr lvl="2"/>
            <a:r>
              <a:rPr lang="en-US" sz="2400" dirty="0">
                <a:solidFill>
                  <a:srgbClr val="253232"/>
                </a:solidFill>
              </a:rPr>
              <a:t>Network </a:t>
            </a:r>
            <a:r>
              <a:rPr lang="en-US" sz="2400" dirty="0" err="1">
                <a:solidFill>
                  <a:srgbClr val="253232"/>
                </a:solidFill>
              </a:rPr>
              <a:t>config</a:t>
            </a:r>
            <a:endParaRPr lang="en-US" sz="2400" dirty="0">
              <a:solidFill>
                <a:srgbClr val="253232"/>
              </a:solidFill>
            </a:endParaRPr>
          </a:p>
          <a:p>
            <a:pPr lvl="1"/>
            <a:r>
              <a:rPr lang="en-US" dirty="0">
                <a:solidFill>
                  <a:srgbClr val="253232"/>
                </a:solidFill>
              </a:rPr>
              <a:t>All containers start, stop, copy, attach, migrate, etc. the same way</a:t>
            </a:r>
          </a:p>
        </p:txBody>
      </p:sp>
      <p:cxnSp>
        <p:nvCxnSpPr>
          <p:cNvPr id="8" name="Straight Arrow Connector 7"/>
          <p:cNvCxnSpPr/>
          <p:nvPr/>
        </p:nvCxnSpPr>
        <p:spPr>
          <a:xfrm flipH="1">
            <a:off x="11332906" y="3488362"/>
            <a:ext cx="1288004" cy="444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Why it works - separation of concerns</a:t>
            </a:r>
            <a:endParaRPr lang="tr-TR" sz="5000" dirty="0">
              <a:solidFill>
                <a:schemeClr val="accent5">
                  <a:lumMod val="75000"/>
                </a:schemeClr>
              </a:solidFill>
              <a:latin typeface="Novecento sans wide Book" pitchFamily="50" charset="-94"/>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636416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235436" y="3213845"/>
            <a:ext cx="5677886" cy="3097306"/>
          </a:xfrm>
        </p:spPr>
        <p:txBody>
          <a:bodyPr>
            <a:normAutofit/>
          </a:bodyPr>
          <a:lstStyle/>
          <a:p>
            <a:r>
              <a:rPr lang="en-US" sz="2701" dirty="0">
                <a:solidFill>
                  <a:srgbClr val="31859C"/>
                </a:solidFill>
              </a:rPr>
              <a:t>High Level—It’s a lightweight VM</a:t>
            </a:r>
          </a:p>
          <a:p>
            <a:pPr lvl="1"/>
            <a:r>
              <a:rPr lang="en-US" sz="2400" dirty="0">
                <a:solidFill>
                  <a:srgbClr val="31859C"/>
                </a:solidFill>
              </a:rPr>
              <a:t>Own process space</a:t>
            </a:r>
          </a:p>
          <a:p>
            <a:pPr lvl="1"/>
            <a:r>
              <a:rPr lang="en-US" sz="2400" dirty="0">
                <a:solidFill>
                  <a:srgbClr val="31859C"/>
                </a:solidFill>
              </a:rPr>
              <a:t>Own network interface</a:t>
            </a:r>
          </a:p>
          <a:p>
            <a:pPr lvl="1"/>
            <a:r>
              <a:rPr lang="en-US" sz="2400" dirty="0">
                <a:solidFill>
                  <a:srgbClr val="31859C"/>
                </a:solidFill>
              </a:rPr>
              <a:t>Can run stuff as root</a:t>
            </a:r>
          </a:p>
          <a:p>
            <a:pPr lvl="1"/>
            <a:r>
              <a:rPr lang="en-US" sz="2400" dirty="0">
                <a:solidFill>
                  <a:srgbClr val="31859C"/>
                </a:solidFill>
              </a:rPr>
              <a:t>Can have its own /</a:t>
            </a:r>
            <a:r>
              <a:rPr lang="en-US" sz="2400" dirty="0" err="1">
                <a:solidFill>
                  <a:srgbClr val="31859C"/>
                </a:solidFill>
              </a:rPr>
              <a:t>sbin</a:t>
            </a:r>
            <a:r>
              <a:rPr lang="en-US" sz="2400" dirty="0">
                <a:solidFill>
                  <a:srgbClr val="31859C"/>
                </a:solidFill>
              </a:rPr>
              <a:t>/</a:t>
            </a:r>
            <a:r>
              <a:rPr lang="en-US" sz="2400" dirty="0" err="1">
                <a:solidFill>
                  <a:srgbClr val="31859C"/>
                </a:solidFill>
              </a:rPr>
              <a:t>init</a:t>
            </a:r>
            <a:r>
              <a:rPr lang="en-US" sz="2400" dirty="0">
                <a:solidFill>
                  <a:srgbClr val="31859C"/>
                </a:solidFill>
              </a:rPr>
              <a:t> (different from host)</a:t>
            </a:r>
          </a:p>
          <a:p>
            <a:pPr lvl="1"/>
            <a:r>
              <a:rPr lang="en-US" sz="2400" dirty="0">
                <a:solidFill>
                  <a:srgbClr val="31859C"/>
                </a:solidFill>
              </a:rPr>
              <a:t>&lt;&lt;machine container&gt;&gt;</a:t>
            </a:r>
          </a:p>
        </p:txBody>
      </p:sp>
      <p:sp>
        <p:nvSpPr>
          <p:cNvPr id="5" name="Content Placeholder 2"/>
          <p:cNvSpPr txBox="1">
            <a:spLocks/>
          </p:cNvSpPr>
          <p:nvPr/>
        </p:nvSpPr>
        <p:spPr>
          <a:xfrm>
            <a:off x="10235436" y="6566750"/>
            <a:ext cx="5677886" cy="3432644"/>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701" dirty="0">
                <a:solidFill>
                  <a:srgbClr val="31859C"/>
                </a:solidFill>
              </a:rPr>
              <a:t>Low Level—It’s  </a:t>
            </a:r>
            <a:r>
              <a:rPr lang="en-US" sz="2701" dirty="0" err="1">
                <a:solidFill>
                  <a:srgbClr val="31859C"/>
                </a:solidFill>
              </a:rPr>
              <a:t>chroot</a:t>
            </a:r>
            <a:r>
              <a:rPr lang="en-US" sz="2701" dirty="0">
                <a:solidFill>
                  <a:srgbClr val="31859C"/>
                </a:solidFill>
              </a:rPr>
              <a:t> on steroids</a:t>
            </a:r>
          </a:p>
          <a:p>
            <a:pPr lvl="1"/>
            <a:r>
              <a:rPr lang="en-US" dirty="0">
                <a:solidFill>
                  <a:srgbClr val="31859C"/>
                </a:solidFill>
              </a:rPr>
              <a:t>Can also </a:t>
            </a:r>
            <a:r>
              <a:rPr lang="en-US" i="1" dirty="0">
                <a:solidFill>
                  <a:srgbClr val="31859C"/>
                </a:solidFill>
              </a:rPr>
              <a:t>not </a:t>
            </a:r>
            <a:r>
              <a:rPr lang="en-US" dirty="0">
                <a:solidFill>
                  <a:srgbClr val="31859C"/>
                </a:solidFill>
              </a:rPr>
              <a:t>have its own /</a:t>
            </a:r>
            <a:r>
              <a:rPr lang="en-US" dirty="0" err="1">
                <a:solidFill>
                  <a:srgbClr val="31859C"/>
                </a:solidFill>
              </a:rPr>
              <a:t>sbin</a:t>
            </a:r>
            <a:r>
              <a:rPr lang="en-US" dirty="0">
                <a:solidFill>
                  <a:srgbClr val="31859C"/>
                </a:solidFill>
              </a:rPr>
              <a:t>/</a:t>
            </a:r>
            <a:r>
              <a:rPr lang="en-US" dirty="0" err="1">
                <a:solidFill>
                  <a:srgbClr val="31859C"/>
                </a:solidFill>
              </a:rPr>
              <a:t>init</a:t>
            </a:r>
            <a:endParaRPr lang="en-US" dirty="0">
              <a:solidFill>
                <a:srgbClr val="31859C"/>
              </a:solidFill>
            </a:endParaRPr>
          </a:p>
          <a:p>
            <a:pPr lvl="1"/>
            <a:r>
              <a:rPr lang="en-US" dirty="0">
                <a:solidFill>
                  <a:srgbClr val="31859C"/>
                </a:solidFill>
              </a:rPr>
              <a:t>Container=isolated processes</a:t>
            </a:r>
          </a:p>
          <a:p>
            <a:pPr lvl="1"/>
            <a:r>
              <a:rPr lang="en-US" dirty="0">
                <a:solidFill>
                  <a:srgbClr val="31859C"/>
                </a:solidFill>
              </a:rPr>
              <a:t>Share kernel with host</a:t>
            </a:r>
          </a:p>
          <a:p>
            <a:pPr lvl="1"/>
            <a:r>
              <a:rPr lang="en-US" dirty="0">
                <a:solidFill>
                  <a:srgbClr val="31859C"/>
                </a:solidFill>
              </a:rPr>
              <a:t>No device emulation (neither HVM nor PV) from host)</a:t>
            </a:r>
          </a:p>
          <a:p>
            <a:pPr lvl="1"/>
            <a:r>
              <a:rPr lang="en-US" dirty="0">
                <a:solidFill>
                  <a:srgbClr val="31859C"/>
                </a:solidFill>
              </a:rPr>
              <a:t>&lt;&lt;application container&gt;&gt;</a:t>
            </a:r>
          </a:p>
        </p:txBody>
      </p:sp>
      <p:sp>
        <p:nvSpPr>
          <p:cNvPr id="8" name="Content Placeholder 2"/>
          <p:cNvSpPr txBox="1">
            <a:spLocks/>
          </p:cNvSpPr>
          <p:nvPr/>
        </p:nvSpPr>
        <p:spPr>
          <a:xfrm>
            <a:off x="1044121" y="3275291"/>
            <a:ext cx="5677886" cy="7014190"/>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701" dirty="0">
                <a:solidFill>
                  <a:srgbClr val="31859C"/>
                </a:solidFill>
              </a:rPr>
              <a:t>Run everywhere</a:t>
            </a:r>
          </a:p>
          <a:p>
            <a:pPr lvl="1"/>
            <a:r>
              <a:rPr lang="en-US" dirty="0">
                <a:solidFill>
                  <a:srgbClr val="31859C"/>
                </a:solidFill>
              </a:rPr>
              <a:t>Regardless of kernel version (2.6.32+)</a:t>
            </a:r>
          </a:p>
          <a:p>
            <a:pPr lvl="1"/>
            <a:r>
              <a:rPr lang="en-US" dirty="0">
                <a:solidFill>
                  <a:srgbClr val="31859C"/>
                </a:solidFill>
              </a:rPr>
              <a:t>Regardless of host </a:t>
            </a:r>
            <a:r>
              <a:rPr lang="en-US" dirty="0" err="1">
                <a:solidFill>
                  <a:srgbClr val="31859C"/>
                </a:solidFill>
              </a:rPr>
              <a:t>distro</a:t>
            </a:r>
            <a:endParaRPr lang="en-US" dirty="0">
              <a:solidFill>
                <a:srgbClr val="31859C"/>
              </a:solidFill>
            </a:endParaRPr>
          </a:p>
          <a:p>
            <a:pPr lvl="1"/>
            <a:r>
              <a:rPr lang="en-US" dirty="0">
                <a:solidFill>
                  <a:srgbClr val="31859C"/>
                </a:solidFill>
              </a:rPr>
              <a:t>Physical or virtual, cloud or not</a:t>
            </a:r>
          </a:p>
          <a:p>
            <a:pPr lvl="1"/>
            <a:r>
              <a:rPr lang="en-US" dirty="0">
                <a:solidFill>
                  <a:srgbClr val="31859C"/>
                </a:solidFill>
              </a:rPr>
              <a:t>Container and host architecture must match* </a:t>
            </a:r>
          </a:p>
          <a:p>
            <a:r>
              <a:rPr lang="en-US" sz="3001" dirty="0">
                <a:solidFill>
                  <a:srgbClr val="31859C"/>
                </a:solidFill>
              </a:rPr>
              <a:t>Run anything</a:t>
            </a:r>
          </a:p>
          <a:p>
            <a:pPr lvl="1"/>
            <a:r>
              <a:rPr lang="en-US" dirty="0">
                <a:solidFill>
                  <a:srgbClr val="31859C"/>
                </a:solidFill>
              </a:rPr>
              <a:t>If it can run on the host, it can run in the container</a:t>
            </a:r>
          </a:p>
          <a:p>
            <a:pPr lvl="1"/>
            <a:r>
              <a:rPr lang="en-US" dirty="0">
                <a:solidFill>
                  <a:srgbClr val="31859C"/>
                </a:solidFill>
              </a:rPr>
              <a:t>i.e. if it can run on a Linux kernel, it can run</a:t>
            </a:r>
          </a:p>
        </p:txBody>
      </p:sp>
      <p:sp>
        <p:nvSpPr>
          <p:cNvPr id="10" name="TextBox 9"/>
          <p:cNvSpPr txBox="1"/>
          <p:nvPr/>
        </p:nvSpPr>
        <p:spPr>
          <a:xfrm>
            <a:off x="2636983" y="2180398"/>
            <a:ext cx="1415772" cy="831125"/>
          </a:xfrm>
          <a:prstGeom prst="rect">
            <a:avLst/>
          </a:prstGeom>
          <a:noFill/>
        </p:spPr>
        <p:txBody>
          <a:bodyPr wrap="none" rtlCol="0">
            <a:spAutoFit/>
          </a:bodyPr>
          <a:lstStyle/>
          <a:p>
            <a:pPr defTabSz="1371874"/>
            <a:r>
              <a:rPr lang="en-US" sz="4801" dirty="0">
                <a:solidFill>
                  <a:srgbClr val="394D54"/>
                </a:solidFill>
              </a:rPr>
              <a:t>WHY</a:t>
            </a:r>
            <a:endParaRPr lang="en-US" sz="2701" dirty="0">
              <a:solidFill>
                <a:srgbClr val="394D54"/>
              </a:solidFill>
            </a:endParaRPr>
          </a:p>
        </p:txBody>
      </p:sp>
      <p:sp>
        <p:nvSpPr>
          <p:cNvPr id="11" name="TextBox 10"/>
          <p:cNvSpPr txBox="1"/>
          <p:nvPr/>
        </p:nvSpPr>
        <p:spPr>
          <a:xfrm>
            <a:off x="11950236" y="2332824"/>
            <a:ext cx="1723549" cy="831125"/>
          </a:xfrm>
          <a:prstGeom prst="rect">
            <a:avLst/>
          </a:prstGeom>
          <a:noFill/>
        </p:spPr>
        <p:txBody>
          <a:bodyPr wrap="none" rtlCol="0">
            <a:spAutoFit/>
          </a:bodyPr>
          <a:lstStyle/>
          <a:p>
            <a:pPr defTabSz="1371874"/>
            <a:r>
              <a:rPr lang="en-US" sz="4801" dirty="0">
                <a:solidFill>
                  <a:srgbClr val="394D54"/>
                </a:solidFill>
              </a:rPr>
              <a:t>WHAT</a:t>
            </a:r>
            <a:endParaRPr lang="en-US" sz="2701" dirty="0">
              <a:solidFill>
                <a:srgbClr val="394D54"/>
              </a:solidFill>
            </a:endParaRPr>
          </a:p>
        </p:txBody>
      </p:sp>
      <p:sp>
        <p:nvSpPr>
          <p:cNvPr id="9" name="TextBox 8"/>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More technical explanation</a:t>
            </a:r>
            <a:endParaRPr lang="tr-TR" sz="5000" dirty="0">
              <a:solidFill>
                <a:schemeClr val="accent5">
                  <a:lumMod val="75000"/>
                </a:schemeClr>
              </a:solidFill>
              <a:latin typeface="Novecento sans wide Book" pitchFamily="50" charset="-94"/>
            </a:endParaRPr>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81929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6000" dirty="0">
                <a:solidFill>
                  <a:schemeClr val="accent5">
                    <a:lumMod val="75000"/>
                  </a:schemeClr>
                </a:solidFill>
                <a:latin typeface="Novecento sans wide Book" pitchFamily="50" charset="-94"/>
                <a:cs typeface="Klavika" panose="020B0706030404030204" pitchFamily="34" charset="0"/>
              </a:rPr>
              <a:t>Docker</a:t>
            </a:r>
            <a:r>
              <a:rPr lang="en-US" sz="6000" dirty="0">
                <a:solidFill>
                  <a:schemeClr val="accent5">
                    <a:lumMod val="75000"/>
                  </a:schemeClr>
                </a:solidFill>
                <a:latin typeface="Novecento sans wide Book" pitchFamily="50" charset="-94"/>
                <a:cs typeface="Klavika" panose="020B0706030404030204" pitchFamily="34" charset="0"/>
              </a:rPr>
              <a:t> C</a:t>
            </a:r>
            <a:r>
              <a:rPr lang="tr-TR" sz="6000" dirty="0">
                <a:solidFill>
                  <a:schemeClr val="accent5">
                    <a:lumMod val="75000"/>
                  </a:schemeClr>
                </a:solidFill>
                <a:latin typeface="Novecento sans wide Book" pitchFamily="50" charset="-94"/>
                <a:cs typeface="Klavika" panose="020B0706030404030204" pitchFamily="34" charset="0"/>
              </a:rPr>
              <a:t>omponents</a:t>
            </a: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4040730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3992959"/>
            <a:ext cx="11881320" cy="938719"/>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5500" dirty="0">
                <a:solidFill>
                  <a:schemeClr val="accent5">
                    <a:lumMod val="75000"/>
                  </a:schemeClr>
                </a:solidFill>
                <a:latin typeface="Novecento sans wide Book" pitchFamily="50" charset="-94"/>
              </a:rPr>
              <a:t>What Is the Problem?</a:t>
            </a: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533673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4"/>
          <p:cNvSpPr txBox="1">
            <a:spLocks/>
          </p:cNvSpPr>
          <p:nvPr/>
        </p:nvSpPr>
        <p:spPr>
          <a:xfrm>
            <a:off x="3021078" y="1887961"/>
            <a:ext cx="14838044" cy="7909107"/>
          </a:xfrm>
          <a:prstGeom prst="rect">
            <a:avLst/>
          </a:prstGeom>
        </p:spPr>
        <p:txBody>
          <a:bodyPr vert="horz" lIns="137184" tIns="68592" rIns="137184" bIns="6859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1" dirty="0">
                <a:solidFill>
                  <a:srgbClr val="31859C"/>
                </a:solidFill>
              </a:rPr>
              <a:t>Docker Image</a:t>
            </a:r>
          </a:p>
          <a:p>
            <a:pPr marL="0" indent="0">
              <a:buNone/>
            </a:pPr>
            <a:r>
              <a:rPr lang="en-US" sz="3601" dirty="0">
                <a:solidFill>
                  <a:srgbClr val="31859C"/>
                </a:solidFill>
                <a:latin typeface="Arial" panose="020B0604020202020204" pitchFamily="34" charset="0"/>
                <a:cs typeface="Arial" panose="020B0604020202020204" pitchFamily="34" charset="0"/>
              </a:rPr>
              <a:t>The basis of a Docker container. Represents a full application</a:t>
            </a:r>
          </a:p>
          <a:p>
            <a:pPr marL="0" indent="0">
              <a:buNone/>
            </a:pPr>
            <a:endParaRPr lang="en-US" sz="3601" dirty="0">
              <a:solidFill>
                <a:srgbClr val="000000"/>
              </a:solidFill>
            </a:endParaRPr>
          </a:p>
          <a:p>
            <a:pPr marL="0" indent="0">
              <a:buNone/>
            </a:pPr>
            <a:r>
              <a:rPr lang="en-US" sz="3601" dirty="0">
                <a:solidFill>
                  <a:srgbClr val="31859C"/>
                </a:solidFill>
              </a:rPr>
              <a:t>Docker Container</a:t>
            </a:r>
          </a:p>
          <a:p>
            <a:pPr marL="0" indent="0">
              <a:buNone/>
            </a:pPr>
            <a:r>
              <a:rPr lang="en-US" sz="3601" dirty="0">
                <a:solidFill>
                  <a:srgbClr val="31859C"/>
                </a:solidFill>
                <a:latin typeface="Arial" panose="020B0604020202020204" pitchFamily="34" charset="0"/>
                <a:cs typeface="Arial" panose="020B0604020202020204" pitchFamily="34" charset="0"/>
              </a:rPr>
              <a:t>The standard unit in which the application service resides and executes</a:t>
            </a:r>
            <a:endParaRPr lang="en-US" sz="3601" b="1" dirty="0">
              <a:solidFill>
                <a:srgbClr val="31859C"/>
              </a:solidFill>
              <a:latin typeface="Arial" panose="020B0604020202020204" pitchFamily="34" charset="0"/>
              <a:cs typeface="Arial" panose="020B0604020202020204" pitchFamily="34" charset="0"/>
            </a:endParaRPr>
          </a:p>
          <a:p>
            <a:pPr marL="0" indent="0">
              <a:buNone/>
            </a:pPr>
            <a:endParaRPr lang="en-US" sz="3601" b="1" dirty="0">
              <a:solidFill>
                <a:srgbClr val="000000"/>
              </a:solidFill>
            </a:endParaRPr>
          </a:p>
          <a:p>
            <a:pPr marL="0" indent="0">
              <a:buNone/>
            </a:pPr>
            <a:r>
              <a:rPr lang="en-US" sz="3601" dirty="0">
                <a:solidFill>
                  <a:srgbClr val="31859C"/>
                </a:solidFill>
              </a:rPr>
              <a:t>Docker Engine </a:t>
            </a:r>
          </a:p>
          <a:p>
            <a:pPr marL="0" indent="0">
              <a:buNone/>
            </a:pPr>
            <a:r>
              <a:rPr lang="en-US" sz="3601" dirty="0">
                <a:solidFill>
                  <a:srgbClr val="31859C"/>
                </a:solidFill>
                <a:latin typeface="Arial" panose="020B0604020202020204" pitchFamily="34" charset="0"/>
                <a:cs typeface="Arial" panose="020B0604020202020204" pitchFamily="34" charset="0"/>
              </a:rPr>
              <a:t>Creates, ships and runs Docker containers deployable on a physical or virtual, host locally, in a datacenter or cloud service provider</a:t>
            </a:r>
            <a:br>
              <a:rPr lang="en-US" sz="3601" dirty="0">
                <a:solidFill>
                  <a:srgbClr val="31859C"/>
                </a:solidFill>
                <a:latin typeface="Arial" panose="020B0604020202020204" pitchFamily="34" charset="0"/>
                <a:cs typeface="Arial" panose="020B0604020202020204" pitchFamily="34" charset="0"/>
              </a:rPr>
            </a:br>
            <a:endParaRPr lang="en-US" sz="3601" b="1" dirty="0">
              <a:solidFill>
                <a:srgbClr val="31859C"/>
              </a:solidFill>
              <a:latin typeface="Arial" panose="020B0604020202020204" pitchFamily="34" charset="0"/>
              <a:cs typeface="Arial" panose="020B0604020202020204" pitchFamily="34" charset="0"/>
            </a:endParaRPr>
          </a:p>
          <a:p>
            <a:pPr marL="0" indent="0">
              <a:buNone/>
            </a:pPr>
            <a:r>
              <a:rPr lang="en-US" sz="3601" dirty="0">
                <a:solidFill>
                  <a:srgbClr val="31859C"/>
                </a:solidFill>
              </a:rPr>
              <a:t>Registry Service (Docker Hub or Docker Trusted Registry)</a:t>
            </a:r>
          </a:p>
          <a:p>
            <a:pPr marL="0" indent="0">
              <a:buNone/>
            </a:pPr>
            <a:r>
              <a:rPr lang="en-US" sz="3601" dirty="0">
                <a:solidFill>
                  <a:srgbClr val="31859C"/>
                </a:solidFill>
                <a:latin typeface="Arial" panose="020B0604020202020204" pitchFamily="34" charset="0"/>
                <a:cs typeface="Arial" panose="020B0604020202020204" pitchFamily="34" charset="0"/>
              </a:rPr>
              <a:t>Cloud or server based storage and distribution service for your images</a:t>
            </a:r>
          </a:p>
        </p:txBody>
      </p:sp>
      <p:pic>
        <p:nvPicPr>
          <p:cNvPr id="18" name="Picture 17" descr="Contain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520" y="3893581"/>
            <a:ext cx="1529058" cy="1529058"/>
          </a:xfrm>
          <a:prstGeom prst="rect">
            <a:avLst/>
          </a:prstGeom>
        </p:spPr>
      </p:pic>
      <p:pic>
        <p:nvPicPr>
          <p:cNvPr id="19" name="Picture 18" descr="Imag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4135" y="1887956"/>
            <a:ext cx="1529058" cy="1529058"/>
          </a:xfrm>
          <a:prstGeom prst="rect">
            <a:avLst/>
          </a:prstGeom>
        </p:spPr>
      </p:pic>
      <p:pic>
        <p:nvPicPr>
          <p:cNvPr id="20" name="Picture 19" descr="Engine.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5435" y="5991277"/>
            <a:ext cx="1529058" cy="1529058"/>
          </a:xfrm>
          <a:prstGeom prst="rect">
            <a:avLst/>
          </a:prstGeom>
        </p:spPr>
      </p:pic>
      <p:pic>
        <p:nvPicPr>
          <p:cNvPr id="21" name="Picture 20" descr="Registry.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12376" y="8334774"/>
            <a:ext cx="1462292" cy="1462292"/>
          </a:xfrm>
          <a:prstGeom prst="rect">
            <a:avLst/>
          </a:prstGeom>
        </p:spPr>
      </p:pic>
      <p:sp>
        <p:nvSpPr>
          <p:cNvPr id="9" name="TextBox 8"/>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components</a:t>
            </a:r>
            <a:endParaRPr lang="tr-TR" sz="5000" dirty="0">
              <a:solidFill>
                <a:schemeClr val="accent5">
                  <a:lumMod val="75000"/>
                </a:schemeClr>
              </a:solidFill>
              <a:latin typeface="Novecento sans wide Book" pitchFamily="50" charset="-94"/>
            </a:endParaRPr>
          </a:p>
        </p:txBody>
      </p:sp>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708057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lstStyle/>
          <a:p>
            <a:r>
              <a:rPr lang="en-US" dirty="0">
                <a:solidFill>
                  <a:srgbClr val="31859C"/>
                </a:solidFill>
              </a:rPr>
              <a:t>Read only template used to create containers</a:t>
            </a:r>
          </a:p>
          <a:p>
            <a:r>
              <a:rPr lang="en-US" dirty="0">
                <a:solidFill>
                  <a:srgbClr val="31859C"/>
                </a:solidFill>
              </a:rPr>
              <a:t>Build by you  or other docker users</a:t>
            </a:r>
          </a:p>
          <a:p>
            <a:r>
              <a:rPr lang="en-US" dirty="0">
                <a:solidFill>
                  <a:srgbClr val="31859C"/>
                </a:solidFill>
              </a:rPr>
              <a:t>Stored in the docker hub or you local registry</a:t>
            </a:r>
          </a:p>
          <a:p>
            <a:r>
              <a:rPr lang="en-US" dirty="0">
                <a:solidFill>
                  <a:srgbClr val="31859C"/>
                </a:solidFill>
              </a:rPr>
              <a:t>Every image starts from base image</a:t>
            </a:r>
          </a:p>
        </p:txBody>
      </p:sp>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Images</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7169" y="5577135"/>
            <a:ext cx="9156836" cy="3614490"/>
          </a:xfrm>
          <a:prstGeom prst="rect">
            <a:avLst/>
          </a:prstGeom>
        </p:spPr>
      </p:pic>
    </p:spTree>
    <p:extLst>
      <p:ext uri="{BB962C8B-B14F-4D97-AF65-F5344CB8AC3E}">
        <p14:creationId xmlns:p14="http://schemas.microsoft.com/office/powerpoint/2010/main" val="3008807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26858" y="2503047"/>
            <a:ext cx="15030679" cy="5756822"/>
          </a:xfrm>
        </p:spPr>
        <p:txBody>
          <a:bodyPr anchor="t"/>
          <a:lstStyle/>
          <a:p>
            <a:r>
              <a:rPr lang="en-US" dirty="0">
                <a:solidFill>
                  <a:srgbClr val="31859C"/>
                </a:solidFill>
              </a:rPr>
              <a:t>Isolated application platform</a:t>
            </a:r>
          </a:p>
          <a:p>
            <a:r>
              <a:rPr lang="en-US" dirty="0">
                <a:solidFill>
                  <a:srgbClr val="31859C"/>
                </a:solidFill>
              </a:rPr>
              <a:t>Containers everything needed to run you application</a:t>
            </a:r>
          </a:p>
          <a:p>
            <a:r>
              <a:rPr lang="en-US" dirty="0">
                <a:solidFill>
                  <a:srgbClr val="31859C"/>
                </a:solidFill>
              </a:rPr>
              <a:t>Based on one or more images</a:t>
            </a:r>
          </a:p>
          <a:p>
            <a:r>
              <a:rPr lang="en-US" dirty="0">
                <a:solidFill>
                  <a:srgbClr val="31859C"/>
                </a:solidFill>
              </a:rPr>
              <a:t>Docker containers launched from Docker image</a:t>
            </a:r>
          </a:p>
          <a:p>
            <a:r>
              <a:rPr lang="en-US" dirty="0">
                <a:solidFill>
                  <a:srgbClr val="31859C"/>
                </a:solidFill>
              </a:rPr>
              <a:t>When Docker container runs, it adds a read-write layer on top of the image</a:t>
            </a:r>
          </a:p>
        </p:txBody>
      </p:sp>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Containers</a:t>
            </a:r>
            <a:endParaRPr lang="tr-TR" sz="5000" dirty="0">
              <a:solidFill>
                <a:schemeClr val="accent5">
                  <a:lumMod val="75000"/>
                </a:schemeClr>
              </a:solidFill>
              <a:latin typeface="Novecento sans wide Book" pitchFamily="50" charset="-94"/>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1373" y="6297215"/>
            <a:ext cx="9557606" cy="3417084"/>
          </a:xfrm>
          <a:prstGeom prst="rect">
            <a:avLst/>
          </a:prstGeom>
        </p:spPr>
      </p:pic>
    </p:spTree>
    <p:extLst>
      <p:ext uri="{BB962C8B-B14F-4D97-AF65-F5344CB8AC3E}">
        <p14:creationId xmlns:p14="http://schemas.microsoft.com/office/powerpoint/2010/main" val="1136863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lstStyle/>
          <a:p>
            <a:r>
              <a:rPr lang="en-US" dirty="0">
                <a:solidFill>
                  <a:srgbClr val="31859C"/>
                </a:solidFill>
              </a:rPr>
              <a:t>Docker Image is a class</a:t>
            </a:r>
          </a:p>
          <a:p>
            <a:r>
              <a:rPr lang="en-US" dirty="0">
                <a:solidFill>
                  <a:srgbClr val="31859C"/>
                </a:solidFill>
              </a:rPr>
              <a:t>Docker Container is a instance of class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7103" y="5755007"/>
            <a:ext cx="8616858" cy="3415305"/>
          </a:xfrm>
          <a:prstGeom prst="rect">
            <a:avLst/>
          </a:prstGeom>
        </p:spPr>
      </p:pic>
      <p:pic>
        <p:nvPicPr>
          <p:cNvPr id="6" name="Picture 5"/>
          <p:cNvPicPr>
            <a:picLocks noChangeAspect="1"/>
          </p:cNvPicPr>
          <p:nvPr/>
        </p:nvPicPr>
        <p:blipFill rotWithShape="1">
          <a:blip r:embed="rId3"/>
          <a:srcRect l="14149" t="3197" r="12685" b="7171"/>
          <a:stretch>
            <a:fillRect/>
          </a:stretch>
        </p:blipFill>
        <p:spPr>
          <a:xfrm>
            <a:off x="11601273" y="4711921"/>
            <a:ext cx="4849481" cy="4458391"/>
          </a:xfrm>
          <a:prstGeom prst="rect">
            <a:avLst/>
          </a:prstGeom>
        </p:spPr>
      </p:pic>
      <p:sp>
        <p:nvSpPr>
          <p:cNvPr id="7" name="TextBox 6"/>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Image vs</a:t>
            </a:r>
            <a:r>
              <a:rPr lang="en-US" sz="5000" dirty="0">
                <a:solidFill>
                  <a:schemeClr val="accent5">
                    <a:lumMod val="75000"/>
                  </a:schemeClr>
                </a:solidFill>
                <a:latin typeface="Novecento sans wide Book" pitchFamily="50" charset="-94"/>
              </a:rPr>
              <a:t>.</a:t>
            </a:r>
            <a:r>
              <a:rPr lang="en-GB" sz="5000" dirty="0">
                <a:solidFill>
                  <a:schemeClr val="accent5">
                    <a:lumMod val="75000"/>
                  </a:schemeClr>
                </a:solidFill>
                <a:latin typeface="Novecento sans wide Book" pitchFamily="50" charset="-94"/>
              </a:rPr>
              <a:t> Container</a:t>
            </a:r>
            <a:endParaRPr lang="tr-TR" sz="5000" dirty="0">
              <a:solidFill>
                <a:schemeClr val="accent5">
                  <a:lumMod val="75000"/>
                </a:schemeClr>
              </a:solidFill>
              <a:latin typeface="Novecento sans wide Book" pitchFamily="50" charset="-94"/>
            </a:endParaRP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897668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0691" y="1688703"/>
            <a:ext cx="12241931" cy="1077218"/>
          </a:xfrm>
          <a:prstGeom prst="rect">
            <a:avLst/>
          </a:prstGeom>
          <a:noFill/>
        </p:spPr>
        <p:txBody>
          <a:bodyPr wrap="square" rtlCol="0">
            <a:spAutoFit/>
          </a:bodyPr>
          <a:lstStyle/>
          <a:p>
            <a:r>
              <a:rPr lang="en-US" dirty="0">
                <a:solidFill>
                  <a:srgbClr val="31859C"/>
                </a:solidFill>
              </a:rPr>
              <a:t>Docker will not only share the base image between containers, but it will also share the same layers between different images.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6915" y="4713039"/>
            <a:ext cx="11276269" cy="3785321"/>
          </a:xfrm>
          <a:prstGeom prst="rect">
            <a:avLst/>
          </a:prstGeom>
        </p:spPr>
      </p:pic>
    </p:spTree>
    <p:extLst>
      <p:ext uri="{BB962C8B-B14F-4D97-AF65-F5344CB8AC3E}">
        <p14:creationId xmlns:p14="http://schemas.microsoft.com/office/powerpoint/2010/main" val="2520788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26858" y="2720956"/>
            <a:ext cx="15030679" cy="5756822"/>
          </a:xfrm>
        </p:spPr>
        <p:txBody>
          <a:bodyPr anchor="t"/>
          <a:lstStyle/>
          <a:p>
            <a:r>
              <a:rPr lang="en-US" dirty="0">
                <a:solidFill>
                  <a:srgbClr val="31859C"/>
                </a:solidFill>
              </a:rPr>
              <a:t>Problems with standalone Docker Running a server cluster on a set of Docker containers, on a single Docker host is vulnerable to single point of failure!</a:t>
            </a:r>
          </a:p>
          <a:p>
            <a:endParaRPr lang="en-US" dirty="0">
              <a:solidFill>
                <a:srgbClr val="31859C"/>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1556" y="4497015"/>
            <a:ext cx="6685831" cy="463935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58960" y="4869840"/>
            <a:ext cx="7648148" cy="3623589"/>
          </a:xfrm>
          <a:prstGeom prst="rect">
            <a:avLst/>
          </a:prstGeom>
        </p:spPr>
      </p:pic>
      <p:sp>
        <p:nvSpPr>
          <p:cNvPr id="8" name="TextBox 7"/>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Orchestration</a:t>
            </a:r>
            <a:endParaRPr lang="tr-TR" sz="5000" dirty="0">
              <a:solidFill>
                <a:schemeClr val="accent5">
                  <a:lumMod val="75000"/>
                </a:schemeClr>
              </a:solidFill>
              <a:latin typeface="Novecento sans wide Book" pitchFamily="50" charset="-94"/>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305160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normAutofit/>
          </a:bodyPr>
          <a:lstStyle/>
          <a:p>
            <a:r>
              <a:rPr lang="en-US" dirty="0">
                <a:solidFill>
                  <a:srgbClr val="31859C"/>
                </a:solidFill>
              </a:rPr>
              <a:t>Tool for defining and running multi-container</a:t>
            </a:r>
          </a:p>
          <a:p>
            <a:r>
              <a:rPr lang="en-US" dirty="0">
                <a:solidFill>
                  <a:srgbClr val="31859C"/>
                </a:solidFill>
              </a:rPr>
              <a:t>applications with Docker in a single file</a:t>
            </a:r>
          </a:p>
          <a:p>
            <a:r>
              <a:rPr lang="en-US" dirty="0">
                <a:solidFill>
                  <a:srgbClr val="31859C"/>
                </a:solidFill>
              </a:rPr>
              <a:t>Fast, isolated development environments using Docker.</a:t>
            </a:r>
          </a:p>
          <a:p>
            <a:r>
              <a:rPr lang="en-US" dirty="0">
                <a:solidFill>
                  <a:srgbClr val="31859C"/>
                </a:solidFill>
              </a:rPr>
              <a:t>Quick and easy to start.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1184" y="4936866"/>
            <a:ext cx="3501045" cy="4286994"/>
          </a:xfrm>
          <a:prstGeom prst="rect">
            <a:avLst/>
          </a:prstGeom>
        </p:spPr>
      </p:pic>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Compose</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4055519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solidFill>
                  <a:srgbClr val="31859C"/>
                </a:solidFill>
              </a:rPr>
              <a:t>Native Clustering System</a:t>
            </a:r>
          </a:p>
          <a:p>
            <a:r>
              <a:rPr lang="en-US" dirty="0">
                <a:solidFill>
                  <a:srgbClr val="31859C"/>
                </a:solidFill>
              </a:rPr>
              <a:t>Clustering (management) for Docker.</a:t>
            </a:r>
          </a:p>
          <a:p>
            <a:r>
              <a:rPr lang="en-US" dirty="0">
                <a:solidFill>
                  <a:srgbClr val="31859C"/>
                </a:solidFill>
              </a:rPr>
              <a:t>Manage multiple Docker daemons.</a:t>
            </a:r>
          </a:p>
          <a:p>
            <a:r>
              <a:rPr lang="en-US" dirty="0">
                <a:solidFill>
                  <a:srgbClr val="31859C"/>
                </a:solidFill>
              </a:rPr>
              <a:t>Distribute workloads.</a:t>
            </a:r>
          </a:p>
          <a:p>
            <a:endParaRPr lang="en-US" dirty="0">
              <a:solidFill>
                <a:srgbClr val="31859C"/>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69291" y="3136325"/>
            <a:ext cx="7316470" cy="6087533"/>
          </a:xfrm>
          <a:prstGeom prst="rect">
            <a:avLst/>
          </a:prstGeom>
        </p:spPr>
      </p:pic>
      <p:sp>
        <p:nvSpPr>
          <p:cNvPr id="6" name="TextBox 5"/>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Docker Swarm</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266497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en-GB" sz="6000" dirty="0">
                <a:solidFill>
                  <a:schemeClr val="accent5">
                    <a:lumMod val="75000"/>
                  </a:schemeClr>
                </a:solidFill>
                <a:latin typeface="Novecento sans wide Book" pitchFamily="50" charset="-94"/>
              </a:rPr>
              <a:t>Docker Architecture</a:t>
            </a:r>
            <a:endParaRPr lang="tr-TR" sz="60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3275160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Architecture</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pic>
        <p:nvPicPr>
          <p:cNvPr id="7" name="Picture 6"/>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5335587" y="1139825"/>
            <a:ext cx="7620000" cy="8010525"/>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471318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4969123" y="610905"/>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The dependency hell</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54536" y="-2460908"/>
            <a:ext cx="1168254" cy="9003175"/>
          </a:xfrm>
          <a:prstGeom prst="rect">
            <a:avLst/>
          </a:prstGeom>
        </p:spPr>
      </p:pic>
      <p:pic>
        <p:nvPicPr>
          <p:cNvPr id="118" name="Picture 117"/>
          <p:cNvPicPr>
            <a:picLocks noChangeAspect="1"/>
          </p:cNvPicPr>
          <p:nvPr/>
        </p:nvPicPr>
        <p:blipFill>
          <a:blip r:embed="rId5"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6850443" y="8925129"/>
            <a:ext cx="1080120" cy="972486"/>
          </a:xfrm>
          <a:prstGeom prst="rect">
            <a:avLst/>
          </a:prstGeom>
        </p:spPr>
      </p:pic>
      <p:sp>
        <p:nvSpPr>
          <p:cNvPr id="4" name="Oval 3"/>
          <p:cNvSpPr/>
          <p:nvPr/>
        </p:nvSpPr>
        <p:spPr>
          <a:xfrm>
            <a:off x="4753099" y="3632919"/>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Oval 10"/>
          <p:cNvSpPr/>
          <p:nvPr/>
        </p:nvSpPr>
        <p:spPr>
          <a:xfrm>
            <a:off x="7273379" y="3344887"/>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Oval 11"/>
          <p:cNvSpPr/>
          <p:nvPr/>
        </p:nvSpPr>
        <p:spPr>
          <a:xfrm>
            <a:off x="6481291" y="7737375"/>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3" name="Oval 12"/>
          <p:cNvSpPr/>
          <p:nvPr/>
        </p:nvSpPr>
        <p:spPr>
          <a:xfrm>
            <a:off x="8281491" y="5937175"/>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4" name="Oval 13"/>
          <p:cNvSpPr/>
          <p:nvPr/>
        </p:nvSpPr>
        <p:spPr>
          <a:xfrm>
            <a:off x="9937675" y="6225207"/>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5" name="Oval 14"/>
          <p:cNvSpPr/>
          <p:nvPr/>
        </p:nvSpPr>
        <p:spPr>
          <a:xfrm>
            <a:off x="12241931" y="7449343"/>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7" name="Oval 16"/>
          <p:cNvSpPr/>
          <p:nvPr/>
        </p:nvSpPr>
        <p:spPr>
          <a:xfrm>
            <a:off x="13016017" y="3653243"/>
            <a:ext cx="90010" cy="900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8" name="TextBox 17"/>
          <p:cNvSpPr txBox="1"/>
          <p:nvPr/>
        </p:nvSpPr>
        <p:spPr>
          <a:xfrm>
            <a:off x="1423433" y="4147218"/>
            <a:ext cx="5849946" cy="3323987"/>
          </a:xfrm>
          <a:prstGeom prst="rect">
            <a:avLst/>
          </a:prstGeom>
          <a:noFill/>
        </p:spPr>
        <p:txBody>
          <a:bodyPr wrap="square" rtlCol="0">
            <a:spAutoFit/>
          </a:bodyPr>
          <a:lstStyle/>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pip : Python</a:t>
            </a:r>
            <a:endParaRPr lang="en-US"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endParaRPr lang="tr-TR"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Gem: Ruby</a:t>
            </a:r>
            <a:endParaRPr lang="en-US"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endParaRPr lang="tr-TR"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npm: Node.js</a:t>
            </a:r>
            <a:endParaRPr lang="en-US"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endParaRPr lang="tr-TR" sz="3000" dirty="0">
              <a:solidFill>
                <a:schemeClr val="accent5">
                  <a:lumMod val="75000"/>
                </a:schemeClr>
              </a:solidFill>
              <a:latin typeface="Novecento sans wide Book" pitchFamily="50" charset="-94"/>
              <a:cs typeface="Klavika" panose="020B0706030404030204" pitchFamily="34" charset="0"/>
            </a:endParaRPr>
          </a:p>
          <a:p>
            <a:pPr marL="457200" indent="-457200">
              <a:buFont typeface="Arial" panose="020B0604020202020204" pitchFamily="34" charset="0"/>
              <a:buChar char="•"/>
            </a:pPr>
            <a:r>
              <a:rPr lang="tr-TR" sz="3000" dirty="0">
                <a:solidFill>
                  <a:schemeClr val="accent5">
                    <a:lumMod val="75000"/>
                  </a:schemeClr>
                </a:solidFill>
                <a:latin typeface="Novecento sans wide Book" pitchFamily="50" charset="-94"/>
                <a:cs typeface="Klavika" panose="020B0706030404030204" pitchFamily="34" charset="0"/>
              </a:rPr>
              <a:t>Composer: PHP</a:t>
            </a:r>
          </a:p>
        </p:txBody>
      </p:sp>
      <p:pic>
        <p:nvPicPr>
          <p:cNvPr id="19" name="Picture 18"/>
          <p:cNvPicPr>
            <a:picLocks noChangeAspect="1"/>
          </p:cNvPicPr>
          <p:nvPr/>
        </p:nvPicPr>
        <p:blipFill>
          <a:blip r:embed="rId6">
            <a:alphaModFix/>
            <a:extLst>
              <a:ext uri="{28A0092B-C50C-407E-A947-70E740481C1C}">
                <a14:useLocalDpi xmlns:a14="http://schemas.microsoft.com/office/drawing/2010/main" val="0"/>
              </a:ext>
            </a:extLst>
          </a:blip>
          <a:stretch>
            <a:fillRect/>
          </a:stretch>
        </p:blipFill>
        <p:spPr>
          <a:xfrm>
            <a:off x="6481291" y="2766118"/>
            <a:ext cx="10963351" cy="6086186"/>
          </a:xfrm>
          <a:prstGeom prst="rect">
            <a:avLst/>
          </a:prstGeom>
          <a:noFill/>
          <a:ln>
            <a:solidFill>
              <a:schemeClr val="tx1"/>
            </a:solid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79714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devopscube.com/wp-content/uploads/2014/12/docker-architecture-techtip39.png"/>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880649" y="2365723"/>
            <a:ext cx="14020105" cy="630775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600685" y="22521"/>
            <a:ext cx="14817710" cy="861774"/>
          </a:xfrm>
          <a:prstGeom prst="rect">
            <a:avLst/>
          </a:prstGeom>
          <a:noFill/>
        </p:spPr>
        <p:txBody>
          <a:bodyPr wrap="square" rtlCol="0">
            <a:spAutoFit/>
          </a:bodyPr>
          <a:lstStyle/>
          <a:p>
            <a:pPr algn="ct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Architecture</a:t>
            </a:r>
            <a:endParaRPr lang="tr-TR" sz="5000" dirty="0">
              <a:solidFill>
                <a:schemeClr val="accent5">
                  <a:lumMod val="75000"/>
                </a:schemeClr>
              </a:solidFill>
              <a:latin typeface="Novecento sans wide Book" pitchFamily="50" charset="-94"/>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721369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p:cNvCxnSpPr/>
          <p:nvPr/>
        </p:nvCxnSpPr>
        <p:spPr>
          <a:xfrm>
            <a:off x="2099256" y="6502451"/>
            <a:ext cx="4186928" cy="26334"/>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5" name="Can 4"/>
          <p:cNvSpPr/>
          <p:nvPr/>
        </p:nvSpPr>
        <p:spPr>
          <a:xfrm>
            <a:off x="369335" y="5477739"/>
            <a:ext cx="1825614" cy="395498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Source Code Repository</a:t>
            </a:r>
          </a:p>
        </p:txBody>
      </p:sp>
      <p:sp>
        <p:nvSpPr>
          <p:cNvPr id="6" name="Flowchart: Document 5"/>
          <p:cNvSpPr/>
          <p:nvPr/>
        </p:nvSpPr>
        <p:spPr>
          <a:xfrm>
            <a:off x="534774" y="6159939"/>
            <a:ext cx="1445490" cy="1551433"/>
          </a:xfrm>
          <a:prstGeom prst="flowChartDocumen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100" b="1" u="sng" dirty="0" err="1">
                <a:solidFill>
                  <a:prstClr val="white"/>
                </a:solidFill>
              </a:rPr>
              <a:t>Docker</a:t>
            </a:r>
            <a:r>
              <a:rPr lang="en-US" sz="2100" u="sng" dirty="0" err="1">
                <a:solidFill>
                  <a:prstClr val="white"/>
                </a:solidFill>
              </a:rPr>
              <a:t>file</a:t>
            </a:r>
            <a:endParaRPr lang="en-US" sz="2100" u="sng" dirty="0">
              <a:solidFill>
                <a:prstClr val="white"/>
              </a:solidFill>
            </a:endParaRPr>
          </a:p>
          <a:p>
            <a:pPr algn="ctr" defTabSz="1371874"/>
            <a:r>
              <a:rPr lang="en-US" sz="2100" b="1" dirty="0">
                <a:solidFill>
                  <a:prstClr val="white"/>
                </a:solidFill>
              </a:rPr>
              <a:t>For </a:t>
            </a:r>
          </a:p>
          <a:p>
            <a:pPr algn="ctr" defTabSz="1371874"/>
            <a:r>
              <a:rPr lang="en-US" sz="2100" b="1" dirty="0">
                <a:solidFill>
                  <a:prstClr val="white"/>
                </a:solidFill>
              </a:rPr>
              <a:t>A</a:t>
            </a:r>
          </a:p>
        </p:txBody>
      </p:sp>
      <p:sp>
        <p:nvSpPr>
          <p:cNvPr id="7" name="Flowchart: Process 6"/>
          <p:cNvSpPr/>
          <p:nvPr/>
        </p:nvSpPr>
        <p:spPr>
          <a:xfrm>
            <a:off x="4997485" y="8180958"/>
            <a:ext cx="2909075" cy="840684"/>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Engine</a:t>
            </a:r>
          </a:p>
        </p:txBody>
      </p:sp>
      <p:sp>
        <p:nvSpPr>
          <p:cNvPr id="12" name="Can 11"/>
          <p:cNvSpPr/>
          <p:nvPr/>
        </p:nvSpPr>
        <p:spPr>
          <a:xfrm>
            <a:off x="15885890" y="1547429"/>
            <a:ext cx="1758791" cy="281801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Docker</a:t>
            </a:r>
          </a:p>
          <a:p>
            <a:pPr algn="ctr" defTabSz="1371874"/>
            <a:r>
              <a:rPr lang="en-US" sz="2701" dirty="0">
                <a:solidFill>
                  <a:prstClr val="white"/>
                </a:solidFill>
              </a:rPr>
              <a:t>Container</a:t>
            </a:r>
          </a:p>
          <a:p>
            <a:pPr algn="ctr" defTabSz="1371874"/>
            <a:r>
              <a:rPr lang="en-US" sz="2701" dirty="0">
                <a:solidFill>
                  <a:prstClr val="white"/>
                </a:solidFill>
              </a:rPr>
              <a:t>Image Registry</a:t>
            </a:r>
          </a:p>
        </p:txBody>
      </p:sp>
      <p:cxnSp>
        <p:nvCxnSpPr>
          <p:cNvPr id="16" name="Straight Connector 15"/>
          <p:cNvCxnSpPr/>
          <p:nvPr/>
        </p:nvCxnSpPr>
        <p:spPr>
          <a:xfrm>
            <a:off x="6286179" y="5158811"/>
            <a:ext cx="0" cy="3022147"/>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140943" y="5713042"/>
            <a:ext cx="889987" cy="507960"/>
          </a:xfrm>
          <a:prstGeom prst="rect">
            <a:avLst/>
          </a:prstGeom>
          <a:noFill/>
        </p:spPr>
        <p:txBody>
          <a:bodyPr wrap="none" rtlCol="0">
            <a:spAutoFit/>
          </a:bodyPr>
          <a:lstStyle/>
          <a:p>
            <a:pPr defTabSz="1371874"/>
            <a:r>
              <a:rPr lang="en-US" sz="2701" i="1" dirty="0">
                <a:solidFill>
                  <a:srgbClr val="394D54"/>
                </a:solidFill>
              </a:rPr>
              <a:t>Build</a:t>
            </a:r>
          </a:p>
        </p:txBody>
      </p:sp>
      <p:sp>
        <p:nvSpPr>
          <p:cNvPr id="25" name="Flowchart: Process 24"/>
          <p:cNvSpPr/>
          <p:nvPr/>
        </p:nvSpPr>
        <p:spPr>
          <a:xfrm rot="5400000">
            <a:off x="14829974" y="7893710"/>
            <a:ext cx="2124139" cy="628086"/>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a:t>
            </a:r>
          </a:p>
        </p:txBody>
      </p:sp>
      <p:sp>
        <p:nvSpPr>
          <p:cNvPr id="26" name="Flowchart: Process 25"/>
          <p:cNvSpPr/>
          <p:nvPr/>
        </p:nvSpPr>
        <p:spPr>
          <a:xfrm>
            <a:off x="12657886" y="9280057"/>
            <a:ext cx="4733524" cy="628086"/>
          </a:xfrm>
          <a:prstGeom prst="flowChartProcess">
            <a:avLst/>
          </a:prstGeom>
          <a:solidFill>
            <a:srgbClr val="F40C7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Host 2 OS  (Linux)</a:t>
            </a:r>
          </a:p>
        </p:txBody>
      </p:sp>
      <p:sp>
        <p:nvSpPr>
          <p:cNvPr id="27" name="Cube 26"/>
          <p:cNvSpPr/>
          <p:nvPr/>
        </p:nvSpPr>
        <p:spPr>
          <a:xfrm>
            <a:off x="12657883" y="7207276"/>
            <a:ext cx="778592" cy="2097354"/>
          </a:xfrm>
          <a:prstGeom prst="cube">
            <a:avLst>
              <a:gd name="adj" fmla="val 27120"/>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A</a:t>
            </a:r>
          </a:p>
        </p:txBody>
      </p:sp>
      <p:sp>
        <p:nvSpPr>
          <p:cNvPr id="28" name="Cube 27"/>
          <p:cNvSpPr/>
          <p:nvPr/>
        </p:nvSpPr>
        <p:spPr>
          <a:xfrm>
            <a:off x="13618170" y="7256174"/>
            <a:ext cx="742009" cy="1997855"/>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B</a:t>
            </a:r>
          </a:p>
        </p:txBody>
      </p:sp>
      <p:sp>
        <p:nvSpPr>
          <p:cNvPr id="29" name="Cube 28"/>
          <p:cNvSpPr/>
          <p:nvPr/>
        </p:nvSpPr>
        <p:spPr>
          <a:xfrm>
            <a:off x="14541875" y="7266844"/>
            <a:ext cx="742009" cy="1997855"/>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C</a:t>
            </a:r>
          </a:p>
        </p:txBody>
      </p:sp>
      <p:sp>
        <p:nvSpPr>
          <p:cNvPr id="32" name="Cube 31"/>
          <p:cNvSpPr/>
          <p:nvPr/>
        </p:nvSpPr>
        <p:spPr>
          <a:xfrm>
            <a:off x="5986057" y="1742125"/>
            <a:ext cx="763394" cy="3216842"/>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1371874"/>
            <a:r>
              <a:rPr lang="en-US" sz="2701" dirty="0">
                <a:solidFill>
                  <a:prstClr val="white"/>
                </a:solidFill>
              </a:rPr>
              <a:t>Container A</a:t>
            </a:r>
          </a:p>
        </p:txBody>
      </p:sp>
      <p:cxnSp>
        <p:nvCxnSpPr>
          <p:cNvPr id="40" name="Straight Connector 39"/>
          <p:cNvCxnSpPr/>
          <p:nvPr/>
        </p:nvCxnSpPr>
        <p:spPr>
          <a:xfrm flipH="1">
            <a:off x="7487950" y="3423180"/>
            <a:ext cx="8330161" cy="7110"/>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10823188" y="2402340"/>
            <a:ext cx="854721" cy="507960"/>
          </a:xfrm>
          <a:prstGeom prst="rect">
            <a:avLst/>
          </a:prstGeom>
          <a:noFill/>
        </p:spPr>
        <p:txBody>
          <a:bodyPr wrap="none" rtlCol="0">
            <a:spAutoFit/>
          </a:bodyPr>
          <a:lstStyle/>
          <a:p>
            <a:pPr defTabSz="1371874"/>
            <a:r>
              <a:rPr lang="en-US" sz="2701" i="1" dirty="0">
                <a:solidFill>
                  <a:srgbClr val="394D54"/>
                </a:solidFill>
              </a:rPr>
              <a:t>Push</a:t>
            </a:r>
          </a:p>
        </p:txBody>
      </p:sp>
      <p:cxnSp>
        <p:nvCxnSpPr>
          <p:cNvPr id="43" name="Straight Connector 42"/>
          <p:cNvCxnSpPr/>
          <p:nvPr/>
        </p:nvCxnSpPr>
        <p:spPr>
          <a:xfrm>
            <a:off x="16525754" y="4362449"/>
            <a:ext cx="31570" cy="4942177"/>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flipV="1">
            <a:off x="16988885" y="4483801"/>
            <a:ext cx="44778" cy="4770228"/>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15034509" y="4701729"/>
            <a:ext cx="1125629" cy="507960"/>
          </a:xfrm>
          <a:prstGeom prst="rect">
            <a:avLst/>
          </a:prstGeom>
          <a:noFill/>
        </p:spPr>
        <p:txBody>
          <a:bodyPr wrap="none" rtlCol="0">
            <a:spAutoFit/>
          </a:bodyPr>
          <a:lstStyle/>
          <a:p>
            <a:pPr defTabSz="1371874"/>
            <a:r>
              <a:rPr lang="en-US" sz="2701" i="1" dirty="0">
                <a:solidFill>
                  <a:srgbClr val="394D54"/>
                </a:solidFill>
              </a:rPr>
              <a:t>Search</a:t>
            </a:r>
          </a:p>
        </p:txBody>
      </p:sp>
      <p:sp>
        <p:nvSpPr>
          <p:cNvPr id="49" name="TextBox 48"/>
          <p:cNvSpPr txBox="1"/>
          <p:nvPr/>
        </p:nvSpPr>
        <p:spPr>
          <a:xfrm>
            <a:off x="17084384" y="4883062"/>
            <a:ext cx="702436" cy="507960"/>
          </a:xfrm>
          <a:prstGeom prst="rect">
            <a:avLst/>
          </a:prstGeom>
          <a:noFill/>
        </p:spPr>
        <p:txBody>
          <a:bodyPr wrap="none" rtlCol="0">
            <a:spAutoFit/>
          </a:bodyPr>
          <a:lstStyle/>
          <a:p>
            <a:pPr defTabSz="1371874"/>
            <a:r>
              <a:rPr lang="en-US" sz="2701" i="1" dirty="0">
                <a:solidFill>
                  <a:srgbClr val="394D54"/>
                </a:solidFill>
              </a:rPr>
              <a:t>Pull</a:t>
            </a:r>
          </a:p>
        </p:txBody>
      </p:sp>
      <p:sp>
        <p:nvSpPr>
          <p:cNvPr id="50" name="TextBox 49"/>
          <p:cNvSpPr txBox="1"/>
          <p:nvPr/>
        </p:nvSpPr>
        <p:spPr>
          <a:xfrm>
            <a:off x="17132495" y="5587275"/>
            <a:ext cx="728084" cy="507960"/>
          </a:xfrm>
          <a:prstGeom prst="rect">
            <a:avLst/>
          </a:prstGeom>
          <a:noFill/>
        </p:spPr>
        <p:txBody>
          <a:bodyPr wrap="none" rtlCol="0">
            <a:spAutoFit/>
          </a:bodyPr>
          <a:lstStyle/>
          <a:p>
            <a:pPr defTabSz="1371874"/>
            <a:r>
              <a:rPr lang="en-US" sz="2701" i="1" dirty="0">
                <a:solidFill>
                  <a:srgbClr val="394D54"/>
                </a:solidFill>
              </a:rPr>
              <a:t>Run</a:t>
            </a:r>
          </a:p>
        </p:txBody>
      </p:sp>
      <p:sp>
        <p:nvSpPr>
          <p:cNvPr id="38" name="Flowchart: Process 37"/>
          <p:cNvSpPr/>
          <p:nvPr/>
        </p:nvSpPr>
        <p:spPr>
          <a:xfrm>
            <a:off x="4997485" y="8975240"/>
            <a:ext cx="2909075" cy="628086"/>
          </a:xfrm>
          <a:prstGeom prst="flowChartProcess">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Host 1  OS (Linux)</a:t>
            </a:r>
          </a:p>
        </p:txBody>
      </p:sp>
      <p:sp>
        <p:nvSpPr>
          <p:cNvPr id="30" name="TextBox 29"/>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What are the basics of the </a:t>
            </a:r>
            <a:r>
              <a:rPr lang="en-GB" sz="5000" dirty="0" err="1">
                <a:solidFill>
                  <a:schemeClr val="accent5">
                    <a:lumMod val="75000"/>
                  </a:schemeClr>
                </a:solidFill>
                <a:latin typeface="Novecento sans wide Book" pitchFamily="50" charset="-94"/>
              </a:rPr>
              <a:t>Docker</a:t>
            </a:r>
            <a:r>
              <a:rPr lang="en-GB" sz="5000" dirty="0">
                <a:solidFill>
                  <a:schemeClr val="accent5">
                    <a:lumMod val="75000"/>
                  </a:schemeClr>
                </a:solidFill>
                <a:latin typeface="Novecento sans wide Book" pitchFamily="50" charset="-94"/>
              </a:rPr>
              <a:t> system?</a:t>
            </a:r>
            <a:endParaRPr lang="tr-TR" sz="5000" dirty="0">
              <a:solidFill>
                <a:schemeClr val="accent5">
                  <a:lumMod val="75000"/>
                </a:schemeClr>
              </a:solidFill>
              <a:latin typeface="Novecento sans wide Book" pitchFamily="50" charset="-94"/>
            </a:endParaRPr>
          </a:p>
        </p:txBody>
      </p:sp>
      <p:pic>
        <p:nvPicPr>
          <p:cNvPr id="31" name="Picture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63891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p:cNvSpPr/>
          <p:nvPr/>
        </p:nvSpPr>
        <p:spPr>
          <a:xfrm>
            <a:off x="8676131" y="1950525"/>
            <a:ext cx="1183524"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 name="Flowchart: Process 6"/>
          <p:cNvSpPr/>
          <p:nvPr/>
        </p:nvSpPr>
        <p:spPr>
          <a:xfrm>
            <a:off x="4999932" y="8834093"/>
            <a:ext cx="2909075" cy="573165"/>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Engine</a:t>
            </a:r>
          </a:p>
        </p:txBody>
      </p:sp>
      <p:sp>
        <p:nvSpPr>
          <p:cNvPr id="12" name="Can 11"/>
          <p:cNvSpPr/>
          <p:nvPr/>
        </p:nvSpPr>
        <p:spPr>
          <a:xfrm>
            <a:off x="15885890" y="1547429"/>
            <a:ext cx="1758791" cy="281801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Docker</a:t>
            </a:r>
          </a:p>
          <a:p>
            <a:pPr algn="ctr" defTabSz="1371874"/>
            <a:r>
              <a:rPr lang="en-US" sz="2701" dirty="0">
                <a:solidFill>
                  <a:prstClr val="white"/>
                </a:solidFill>
              </a:rPr>
              <a:t>Container</a:t>
            </a:r>
          </a:p>
          <a:p>
            <a:pPr algn="ctr" defTabSz="1371874"/>
            <a:r>
              <a:rPr lang="en-US" sz="2701" dirty="0">
                <a:solidFill>
                  <a:prstClr val="white"/>
                </a:solidFill>
              </a:rPr>
              <a:t>Image Registry</a:t>
            </a:r>
          </a:p>
        </p:txBody>
      </p:sp>
      <p:sp>
        <p:nvSpPr>
          <p:cNvPr id="25" name="Flowchart: Process 24"/>
          <p:cNvSpPr/>
          <p:nvPr/>
        </p:nvSpPr>
        <p:spPr>
          <a:xfrm>
            <a:off x="12480002" y="8646775"/>
            <a:ext cx="4733524" cy="628086"/>
          </a:xfrm>
          <a:prstGeom prst="flowChartProces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Docker Engine</a:t>
            </a:r>
          </a:p>
        </p:txBody>
      </p:sp>
      <p:cxnSp>
        <p:nvCxnSpPr>
          <p:cNvPr id="40" name="Straight Connector 39"/>
          <p:cNvCxnSpPr/>
          <p:nvPr/>
        </p:nvCxnSpPr>
        <p:spPr>
          <a:xfrm flipH="1">
            <a:off x="9899154" y="2576789"/>
            <a:ext cx="5760926" cy="37448"/>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14217563" y="1968452"/>
            <a:ext cx="854721" cy="507960"/>
          </a:xfrm>
          <a:prstGeom prst="rect">
            <a:avLst/>
          </a:prstGeom>
          <a:noFill/>
        </p:spPr>
        <p:txBody>
          <a:bodyPr wrap="none" rtlCol="0">
            <a:spAutoFit/>
          </a:bodyPr>
          <a:lstStyle/>
          <a:p>
            <a:pPr defTabSz="1371874"/>
            <a:r>
              <a:rPr lang="en-US" sz="2701" i="1" dirty="0">
                <a:solidFill>
                  <a:srgbClr val="394D54"/>
                </a:solidFill>
              </a:rPr>
              <a:t>Push</a:t>
            </a:r>
          </a:p>
        </p:txBody>
      </p:sp>
      <p:cxnSp>
        <p:nvCxnSpPr>
          <p:cNvPr id="47" name="Straight Connector 46"/>
          <p:cNvCxnSpPr>
            <a:stCxn id="85" idx="3"/>
          </p:cNvCxnSpPr>
          <p:nvPr/>
        </p:nvCxnSpPr>
        <p:spPr>
          <a:xfrm flipV="1">
            <a:off x="13626242" y="4483807"/>
            <a:ext cx="3362640" cy="2583262"/>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15865033" y="5348170"/>
            <a:ext cx="1218090" cy="507960"/>
          </a:xfrm>
          <a:prstGeom prst="rect">
            <a:avLst/>
          </a:prstGeom>
          <a:noFill/>
        </p:spPr>
        <p:txBody>
          <a:bodyPr wrap="none" rtlCol="0">
            <a:spAutoFit/>
          </a:bodyPr>
          <a:lstStyle/>
          <a:p>
            <a:pPr defTabSz="1371874"/>
            <a:r>
              <a:rPr lang="en-US" sz="2701" i="1" dirty="0">
                <a:solidFill>
                  <a:srgbClr val="394D54"/>
                </a:solidFill>
              </a:rPr>
              <a:t>Update</a:t>
            </a:r>
          </a:p>
        </p:txBody>
      </p:sp>
      <p:sp>
        <p:nvSpPr>
          <p:cNvPr id="39" name="Rectangle 38"/>
          <p:cNvSpPr/>
          <p:nvPr/>
        </p:nvSpPr>
        <p:spPr>
          <a:xfrm>
            <a:off x="2922090" y="3049287"/>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53" name="Rectangle 52"/>
          <p:cNvSpPr/>
          <p:nvPr/>
        </p:nvSpPr>
        <p:spPr>
          <a:xfrm>
            <a:off x="2924363" y="1854169"/>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54" name="Rectangle 53"/>
          <p:cNvSpPr/>
          <p:nvPr/>
        </p:nvSpPr>
        <p:spPr>
          <a:xfrm>
            <a:off x="5731192" y="1950525"/>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5" name="Rectangle 54"/>
          <p:cNvSpPr/>
          <p:nvPr/>
        </p:nvSpPr>
        <p:spPr>
          <a:xfrm rot="5400000">
            <a:off x="6411142" y="2432324"/>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 </a:t>
            </a:r>
            <a:r>
              <a:rPr lang="el-GR" sz="2701" dirty="0">
                <a:solidFill>
                  <a:prstClr val="white"/>
                </a:solidFill>
              </a:rPr>
              <a:t>Δ</a:t>
            </a:r>
            <a:r>
              <a:rPr lang="en-US" sz="2701" dirty="0">
                <a:solidFill>
                  <a:prstClr val="white"/>
                </a:solidFill>
              </a:rPr>
              <a:t> </a:t>
            </a:r>
          </a:p>
        </p:txBody>
      </p:sp>
      <p:sp>
        <p:nvSpPr>
          <p:cNvPr id="56" name="Rectangle 55"/>
          <p:cNvSpPr/>
          <p:nvPr/>
        </p:nvSpPr>
        <p:spPr>
          <a:xfrm rot="5400000">
            <a:off x="9215437" y="3486608"/>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59" name="TextBox 58"/>
          <p:cNvSpPr txBox="1"/>
          <p:nvPr/>
        </p:nvSpPr>
        <p:spPr>
          <a:xfrm>
            <a:off x="2705060" y="4701735"/>
            <a:ext cx="1565429" cy="1339213"/>
          </a:xfrm>
          <a:prstGeom prst="rect">
            <a:avLst/>
          </a:prstGeom>
          <a:noFill/>
        </p:spPr>
        <p:txBody>
          <a:bodyPr wrap="none" rtlCol="0">
            <a:spAutoFit/>
          </a:bodyPr>
          <a:lstStyle/>
          <a:p>
            <a:pPr algn="ctr" defTabSz="1371874"/>
            <a:r>
              <a:rPr lang="en-US" sz="2701" dirty="0">
                <a:solidFill>
                  <a:srgbClr val="394D54"/>
                </a:solidFill>
              </a:rPr>
              <a:t>Base </a:t>
            </a:r>
          </a:p>
          <a:p>
            <a:pPr algn="ctr" defTabSz="1371874"/>
            <a:r>
              <a:rPr lang="en-US" sz="2701" dirty="0">
                <a:solidFill>
                  <a:srgbClr val="394D54"/>
                </a:solidFill>
              </a:rPr>
              <a:t>Container</a:t>
            </a:r>
          </a:p>
          <a:p>
            <a:pPr algn="ctr" defTabSz="1371874"/>
            <a:r>
              <a:rPr lang="en-US" sz="2701" dirty="0">
                <a:solidFill>
                  <a:srgbClr val="394D54"/>
                </a:solidFill>
              </a:rPr>
              <a:t>Image</a:t>
            </a:r>
          </a:p>
        </p:txBody>
      </p:sp>
      <p:sp>
        <p:nvSpPr>
          <p:cNvPr id="60" name="TextBox 59"/>
          <p:cNvSpPr txBox="1"/>
          <p:nvPr/>
        </p:nvSpPr>
        <p:spPr>
          <a:xfrm>
            <a:off x="5011316" y="9353665"/>
            <a:ext cx="4115219" cy="831125"/>
          </a:xfrm>
          <a:prstGeom prst="rect">
            <a:avLst/>
          </a:prstGeom>
          <a:noFill/>
        </p:spPr>
        <p:txBody>
          <a:bodyPr wrap="square" rtlCol="0">
            <a:spAutoFit/>
          </a:bodyPr>
          <a:lstStyle/>
          <a:p>
            <a:pPr defTabSz="1371874"/>
            <a:r>
              <a:rPr lang="en-US" sz="2701" dirty="0">
                <a:solidFill>
                  <a:srgbClr val="394D54"/>
                </a:solidFill>
              </a:rPr>
              <a:t>Host is now running A’’</a:t>
            </a:r>
          </a:p>
          <a:p>
            <a:pPr defTabSz="1371874"/>
            <a:endParaRPr lang="en-US" sz="2100" dirty="0">
              <a:solidFill>
                <a:srgbClr val="394D54"/>
              </a:solidFill>
            </a:endParaRPr>
          </a:p>
        </p:txBody>
      </p:sp>
      <p:sp>
        <p:nvSpPr>
          <p:cNvPr id="61" name="TextBox 60"/>
          <p:cNvSpPr txBox="1"/>
          <p:nvPr/>
        </p:nvSpPr>
        <p:spPr>
          <a:xfrm>
            <a:off x="8502700" y="4754906"/>
            <a:ext cx="1966877" cy="923586"/>
          </a:xfrm>
          <a:prstGeom prst="rect">
            <a:avLst/>
          </a:prstGeom>
          <a:noFill/>
        </p:spPr>
        <p:txBody>
          <a:bodyPr wrap="square" rtlCol="0">
            <a:spAutoFit/>
          </a:bodyPr>
          <a:lstStyle/>
          <a:p>
            <a:pPr defTabSz="1371874"/>
            <a:r>
              <a:rPr lang="en-US" sz="2701" dirty="0">
                <a:solidFill>
                  <a:srgbClr val="394D54"/>
                </a:solidFill>
              </a:rPr>
              <a:t>Container Mod A’’</a:t>
            </a:r>
            <a:endParaRPr lang="en-US" sz="2100" dirty="0">
              <a:solidFill>
                <a:srgbClr val="394D54"/>
              </a:solidFill>
            </a:endParaRPr>
          </a:p>
        </p:txBody>
      </p:sp>
      <p:cxnSp>
        <p:nvCxnSpPr>
          <p:cNvPr id="75" name="Straight Connector 74"/>
          <p:cNvCxnSpPr/>
          <p:nvPr/>
        </p:nvCxnSpPr>
        <p:spPr>
          <a:xfrm flipH="1" flipV="1">
            <a:off x="3969667" y="3604478"/>
            <a:ext cx="1845313" cy="8166"/>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6915937" y="3452108"/>
            <a:ext cx="1845313" cy="8166"/>
          </a:xfrm>
          <a:prstGeom prst="line">
            <a:avLst/>
          </a:prstGeom>
          <a:ln w="57150">
            <a:solidFill>
              <a:schemeClr val="tx1"/>
            </a:solidFill>
            <a:headEnd type="stealth"/>
          </a:ln>
        </p:spPr>
        <p:style>
          <a:lnRef idx="1">
            <a:schemeClr val="accent1"/>
          </a:lnRef>
          <a:fillRef idx="0">
            <a:schemeClr val="accent1"/>
          </a:fillRef>
          <a:effectRef idx="0">
            <a:schemeClr val="accent1"/>
          </a:effectRef>
          <a:fontRef idx="minor">
            <a:schemeClr val="tx1"/>
          </a:fontRef>
        </p:style>
      </p:cxnSp>
      <p:sp>
        <p:nvSpPr>
          <p:cNvPr id="77" name="Rectangle 76"/>
          <p:cNvSpPr/>
          <p:nvPr/>
        </p:nvSpPr>
        <p:spPr>
          <a:xfrm>
            <a:off x="14288644" y="4799996"/>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78" name="Rectangle 77"/>
          <p:cNvSpPr/>
          <p:nvPr/>
        </p:nvSpPr>
        <p:spPr>
          <a:xfrm rot="5400000">
            <a:off x="14966548" y="5292980"/>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 </a:t>
            </a:r>
            <a:r>
              <a:rPr lang="el-GR" sz="2701" dirty="0">
                <a:solidFill>
                  <a:prstClr val="white"/>
                </a:solidFill>
              </a:rPr>
              <a:t>Δ</a:t>
            </a:r>
            <a:r>
              <a:rPr lang="en-US" sz="2701" dirty="0">
                <a:solidFill>
                  <a:prstClr val="white"/>
                </a:solidFill>
              </a:rPr>
              <a:t> </a:t>
            </a:r>
          </a:p>
        </p:txBody>
      </p:sp>
      <p:sp>
        <p:nvSpPr>
          <p:cNvPr id="81" name="Rectangle 80"/>
          <p:cNvSpPr/>
          <p:nvPr/>
        </p:nvSpPr>
        <p:spPr>
          <a:xfrm rot="5400000">
            <a:off x="15090497" y="6391001"/>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13" name="Striped Right Arrow 12"/>
          <p:cNvSpPr/>
          <p:nvPr/>
        </p:nvSpPr>
        <p:spPr>
          <a:xfrm rot="10800000">
            <a:off x="9713349" y="7727767"/>
            <a:ext cx="1132563" cy="949597"/>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84" name="Rectangle 83"/>
          <p:cNvSpPr/>
          <p:nvPr/>
        </p:nvSpPr>
        <p:spPr>
          <a:xfrm>
            <a:off x="12482447" y="7664627"/>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85" name="Rectangle 84"/>
          <p:cNvSpPr/>
          <p:nvPr/>
        </p:nvSpPr>
        <p:spPr>
          <a:xfrm>
            <a:off x="12484719" y="6469509"/>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86" name="Rectangle 85"/>
          <p:cNvSpPr/>
          <p:nvPr/>
        </p:nvSpPr>
        <p:spPr>
          <a:xfrm>
            <a:off x="5020071" y="6636920"/>
            <a:ext cx="1453895" cy="2181701"/>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87" name="Rectangle 86"/>
          <p:cNvSpPr/>
          <p:nvPr/>
        </p:nvSpPr>
        <p:spPr>
          <a:xfrm rot="5400000">
            <a:off x="5730976" y="7084002"/>
            <a:ext cx="1205285" cy="295397"/>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p:txBody>
      </p:sp>
      <p:sp>
        <p:nvSpPr>
          <p:cNvPr id="88" name="Rectangle 87"/>
          <p:cNvSpPr/>
          <p:nvPr/>
        </p:nvSpPr>
        <p:spPr>
          <a:xfrm rot="5400000">
            <a:off x="5816819" y="8197972"/>
            <a:ext cx="995823" cy="295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p:txBody>
      </p:sp>
      <p:sp>
        <p:nvSpPr>
          <p:cNvPr id="89" name="Rectangle 88"/>
          <p:cNvSpPr/>
          <p:nvPr/>
        </p:nvSpPr>
        <p:spPr>
          <a:xfrm>
            <a:off x="5011321" y="7828575"/>
            <a:ext cx="1131370" cy="97868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r>
              <a:rPr lang="en-US" sz="2701" dirty="0">
                <a:solidFill>
                  <a:prstClr val="white"/>
                </a:solidFill>
              </a:rPr>
              <a:t>Bins/</a:t>
            </a:r>
          </a:p>
          <a:p>
            <a:pPr algn="ctr" defTabSz="1371874"/>
            <a:r>
              <a:rPr lang="en-US" sz="2701" dirty="0">
                <a:solidFill>
                  <a:prstClr val="white"/>
                </a:solidFill>
              </a:rPr>
              <a:t>Libs</a:t>
            </a: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a:p>
            <a:pPr algn="ctr" defTabSz="1371874"/>
            <a:endParaRPr lang="en-US" sz="2701" dirty="0">
              <a:solidFill>
                <a:prstClr val="white"/>
              </a:solidFill>
            </a:endParaRPr>
          </a:p>
        </p:txBody>
      </p:sp>
      <p:sp>
        <p:nvSpPr>
          <p:cNvPr id="90" name="Rectangle 89"/>
          <p:cNvSpPr/>
          <p:nvPr/>
        </p:nvSpPr>
        <p:spPr>
          <a:xfrm>
            <a:off x="5019784" y="6633454"/>
            <a:ext cx="1141529" cy="119511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App</a:t>
            </a:r>
          </a:p>
          <a:p>
            <a:pPr algn="ctr" defTabSz="1371874"/>
            <a:r>
              <a:rPr lang="en-US" sz="2701" dirty="0">
                <a:solidFill>
                  <a:prstClr val="white"/>
                </a:solidFill>
              </a:rPr>
              <a:t>A’’</a:t>
            </a:r>
          </a:p>
        </p:txBody>
      </p:sp>
      <p:sp>
        <p:nvSpPr>
          <p:cNvPr id="34" name="TextBox 33"/>
          <p:cNvSpPr txBox="1"/>
          <p:nvPr/>
        </p:nvSpPr>
        <p:spPr>
          <a:xfrm>
            <a:off x="11470099" y="9255469"/>
            <a:ext cx="5944630" cy="1246752"/>
          </a:xfrm>
          <a:prstGeom prst="rect">
            <a:avLst/>
          </a:prstGeom>
          <a:noFill/>
        </p:spPr>
        <p:txBody>
          <a:bodyPr wrap="square" rtlCol="0">
            <a:spAutoFit/>
          </a:bodyPr>
          <a:lstStyle/>
          <a:p>
            <a:pPr defTabSz="1371874"/>
            <a:r>
              <a:rPr lang="en-US" sz="2701" dirty="0">
                <a:solidFill>
                  <a:srgbClr val="394D54"/>
                </a:solidFill>
              </a:rPr>
              <a:t>Host running A wants to upgrade to A’’. Requests update. Gets only diffs</a:t>
            </a:r>
          </a:p>
          <a:p>
            <a:pPr defTabSz="1371874"/>
            <a:endParaRPr lang="en-US" sz="2100" dirty="0">
              <a:solidFill>
                <a:srgbClr val="394D54"/>
              </a:solidFill>
            </a:endParaRPr>
          </a:p>
        </p:txBody>
      </p:sp>
      <p:sp>
        <p:nvSpPr>
          <p:cNvPr id="33" name="TextBox 32"/>
          <p:cNvSpPr txBox="1"/>
          <p:nvPr/>
        </p:nvSpPr>
        <p:spPr>
          <a:xfrm>
            <a:off x="5774267" y="4754906"/>
            <a:ext cx="1966877" cy="923586"/>
          </a:xfrm>
          <a:prstGeom prst="rect">
            <a:avLst/>
          </a:prstGeom>
          <a:noFill/>
        </p:spPr>
        <p:txBody>
          <a:bodyPr wrap="square" rtlCol="0">
            <a:spAutoFit/>
          </a:bodyPr>
          <a:lstStyle/>
          <a:p>
            <a:pPr defTabSz="1371874"/>
            <a:r>
              <a:rPr lang="en-US" sz="2701" dirty="0">
                <a:solidFill>
                  <a:srgbClr val="394D54"/>
                </a:solidFill>
              </a:rPr>
              <a:t>Container Mod A’</a:t>
            </a:r>
            <a:endParaRPr lang="en-US" sz="2100" dirty="0">
              <a:solidFill>
                <a:srgbClr val="394D54"/>
              </a:solidFill>
            </a:endParaRPr>
          </a:p>
        </p:txBody>
      </p:sp>
      <p:sp>
        <p:nvSpPr>
          <p:cNvPr id="35" name="TextBox 34"/>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Changes and Updates</a:t>
            </a:r>
            <a:endParaRPr lang="tr-TR" sz="5000" dirty="0">
              <a:solidFill>
                <a:schemeClr val="accent5">
                  <a:lumMod val="75000"/>
                </a:schemeClr>
              </a:solidFill>
              <a:latin typeface="Novecento sans wide Book" pitchFamily="50" charset="-94"/>
            </a:endParaRPr>
          </a:p>
        </p:txBody>
      </p:sp>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746301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en-GB" sz="6000" dirty="0">
                <a:solidFill>
                  <a:schemeClr val="accent5">
                    <a:lumMod val="75000"/>
                  </a:schemeClr>
                </a:solidFill>
                <a:latin typeface="Novecento sans wide Book" pitchFamily="50" charset="-94"/>
              </a:rPr>
              <a:t>Use Cases </a:t>
            </a:r>
            <a:r>
              <a:rPr lang="en-US" sz="6000" dirty="0">
                <a:solidFill>
                  <a:schemeClr val="accent5">
                    <a:lumMod val="75000"/>
                  </a:schemeClr>
                </a:solidFill>
                <a:latin typeface="Novecento sans wide Book" pitchFamily="50" charset="-94"/>
              </a:rPr>
              <a:t>!!</a:t>
            </a:r>
            <a:endParaRPr lang="tr-TR" sz="60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4264278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518" y="1902978"/>
            <a:ext cx="15776138" cy="1268188"/>
          </a:xfrm>
        </p:spPr>
        <p:txBody>
          <a:bodyPr>
            <a:normAutofit fontScale="85000" lnSpcReduction="20000"/>
          </a:bodyPr>
          <a:lstStyle/>
          <a:p>
            <a:r>
              <a:rPr lang="en-US" sz="3601" dirty="0">
                <a:solidFill>
                  <a:srgbClr val="31859C"/>
                </a:solidFill>
              </a:rPr>
              <a:t>Ted Dziuba on the Use of Docker for Continuous Integration at Ebay Now</a:t>
            </a:r>
          </a:p>
          <a:p>
            <a:pPr lvl="1"/>
            <a:r>
              <a:rPr lang="en-US" dirty="0">
                <a:solidFill>
                  <a:srgbClr val="31859C"/>
                </a:solidFill>
                <a:hlinkClick r:id="rId2"/>
              </a:rPr>
              <a:t>https://speakerdeck.com/teddziuba/docker-at-ebay</a:t>
            </a:r>
            <a:endParaRPr lang="en-US" dirty="0">
              <a:solidFill>
                <a:srgbClr val="31859C"/>
              </a:solidFill>
            </a:endParaRPr>
          </a:p>
          <a:p>
            <a:pPr lvl="1"/>
            <a:r>
              <a:rPr lang="en-US" dirty="0">
                <a:solidFill>
                  <a:srgbClr val="31859C"/>
                </a:solidFill>
              </a:rPr>
              <a:t>http://www.youtube.com/watch?feature=player_embedded&amp;v=0Hi0W4gX--4</a:t>
            </a:r>
          </a:p>
          <a:p>
            <a:pPr marL="685921" lvl="1" indent="0">
              <a:buNone/>
            </a:pPr>
            <a:endParaRPr lang="en-US" dirty="0">
              <a:solidFill>
                <a:srgbClr val="31859C"/>
              </a:solidFill>
            </a:endParaRPr>
          </a:p>
          <a:p>
            <a:pPr lvl="1"/>
            <a:endParaRPr lang="en-US" dirty="0">
              <a:solidFill>
                <a:srgbClr val="31859C"/>
              </a:solidFill>
            </a:endParaRPr>
          </a:p>
        </p:txBody>
      </p:sp>
      <p:sp>
        <p:nvSpPr>
          <p:cNvPr id="6" name="Content Placeholder 2"/>
          <p:cNvSpPr txBox="1">
            <a:spLocks/>
          </p:cNvSpPr>
          <p:nvPr/>
        </p:nvSpPr>
        <p:spPr>
          <a:xfrm>
            <a:off x="1272761" y="3671125"/>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Sasha Klizhentas on use of Docker at Mailgun/Rackspace</a:t>
            </a:r>
          </a:p>
          <a:p>
            <a:pPr lvl="1"/>
            <a:r>
              <a:rPr lang="en-US" sz="2701" dirty="0">
                <a:solidFill>
                  <a:srgbClr val="31859C"/>
                </a:solidFill>
              </a:rPr>
              <a:t>http://www.youtube.com/watch?feature=player_embedded&amp;v=CMC3xdAo9RI</a:t>
            </a:r>
          </a:p>
          <a:p>
            <a:pPr marL="685921" lvl="1" indent="0">
              <a:buNone/>
            </a:pPr>
            <a:endParaRPr lang="en-US" sz="2701" dirty="0">
              <a:solidFill>
                <a:srgbClr val="31859C"/>
              </a:solidFill>
            </a:endParaRPr>
          </a:p>
          <a:p>
            <a:pPr lvl="1"/>
            <a:endParaRPr lang="en-US" sz="2701" dirty="0">
              <a:solidFill>
                <a:srgbClr val="31859C"/>
              </a:solidFill>
            </a:endParaRPr>
          </a:p>
        </p:txBody>
      </p:sp>
      <p:sp>
        <p:nvSpPr>
          <p:cNvPr id="7" name="Content Placeholder 2"/>
          <p:cNvSpPr txBox="1">
            <a:spLocks/>
          </p:cNvSpPr>
          <p:nvPr/>
        </p:nvSpPr>
        <p:spPr>
          <a:xfrm>
            <a:off x="1288003" y="5195389"/>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Sebastien Pahl on use of Docker at CloudFlare</a:t>
            </a:r>
          </a:p>
          <a:p>
            <a:pPr lvl="1"/>
            <a:r>
              <a:rPr lang="en-US" sz="2701" dirty="0">
                <a:solidFill>
                  <a:srgbClr val="31859C"/>
                </a:solidFill>
              </a:rPr>
              <a:t>http://www.youtube.com/watch?feature=player_embedded&amp;v=-Lj3jt_-3r0</a:t>
            </a:r>
          </a:p>
          <a:p>
            <a:pPr lvl="1"/>
            <a:endParaRPr lang="en-US" sz="2701" dirty="0">
              <a:solidFill>
                <a:srgbClr val="31859C"/>
              </a:solidFill>
            </a:endParaRPr>
          </a:p>
        </p:txBody>
      </p:sp>
      <p:sp>
        <p:nvSpPr>
          <p:cNvPr id="8" name="Content Placeholder 2"/>
          <p:cNvSpPr txBox="1">
            <a:spLocks/>
          </p:cNvSpPr>
          <p:nvPr/>
        </p:nvSpPr>
        <p:spPr>
          <a:xfrm>
            <a:off x="1303246" y="6506257"/>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Cambridge HealthCare</a:t>
            </a:r>
          </a:p>
          <a:p>
            <a:pPr lvl="1"/>
            <a:r>
              <a:rPr lang="en-US" sz="2701" dirty="0">
                <a:solidFill>
                  <a:srgbClr val="31859C"/>
                </a:solidFill>
                <a:hlinkClick r:id="rId3"/>
              </a:rPr>
              <a:t>http://blog.howareyou.com/post/62157486858/continuous-delivery-with-docker-and-jenkins-part-i</a:t>
            </a:r>
            <a:endParaRPr lang="en-US" sz="2701" dirty="0">
              <a:solidFill>
                <a:srgbClr val="31859C"/>
              </a:solidFill>
            </a:endParaRPr>
          </a:p>
        </p:txBody>
      </p:sp>
      <p:sp>
        <p:nvSpPr>
          <p:cNvPr id="9" name="Content Placeholder 2"/>
          <p:cNvSpPr txBox="1">
            <a:spLocks/>
          </p:cNvSpPr>
          <p:nvPr/>
        </p:nvSpPr>
        <p:spPr>
          <a:xfrm>
            <a:off x="1364217" y="7923823"/>
            <a:ext cx="15776138" cy="1268188"/>
          </a:xfrm>
          <a:prstGeom prst="rect">
            <a:avLst/>
          </a:prstGeom>
        </p:spPr>
        <p:txBody>
          <a:bodyPr vert="horz" lIns="137184" tIns="68592" rIns="137184" bIns="6859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bin" panose="020B08030502020200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Cabin" panose="020B08030502020200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Cabin" panose="020B08030502020200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Cabin" panose="020B08030502020200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1" dirty="0">
                <a:solidFill>
                  <a:srgbClr val="31859C"/>
                </a:solidFill>
              </a:rPr>
              <a:t>Red Hat Openshift and Docker</a:t>
            </a:r>
          </a:p>
          <a:p>
            <a:pPr lvl="1"/>
            <a:r>
              <a:rPr lang="en-US" sz="2701" dirty="0">
                <a:solidFill>
                  <a:srgbClr val="31859C"/>
                </a:solidFill>
                <a:hlinkClick r:id="rId4"/>
              </a:rPr>
              <a:t>https://www.openshift.com/blogs/technical-thoughts-on-openshift-and-docker</a:t>
            </a:r>
            <a:endParaRPr lang="en-US" sz="2701" dirty="0">
              <a:solidFill>
                <a:srgbClr val="31859C"/>
              </a:solidFill>
            </a:endParaRPr>
          </a:p>
        </p:txBody>
      </p:sp>
      <p:sp>
        <p:nvSpPr>
          <p:cNvPr id="10" name="TextBox 9"/>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Use Cases </a:t>
            </a:r>
            <a:endParaRPr lang="tr-TR" sz="5000" dirty="0">
              <a:solidFill>
                <a:schemeClr val="accent5">
                  <a:lumMod val="75000"/>
                </a:schemeClr>
              </a:solidFill>
              <a:latin typeface="Novecento sans wide Book" pitchFamily="50" charset="-94"/>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631214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4134360"/>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6000" dirty="0">
                <a:solidFill>
                  <a:schemeClr val="accent5">
                    <a:lumMod val="75000"/>
                  </a:schemeClr>
                </a:solidFill>
                <a:latin typeface="Novecento sans wide Book" pitchFamily="50" charset="-94"/>
                <a:cs typeface="Klavika" panose="020B0706030404030204" pitchFamily="34" charset="0"/>
              </a:rPr>
              <a:t>Ecosystem</a:t>
            </a:r>
            <a:endParaRPr lang="tr-TR" sz="6000" dirty="0">
              <a:solidFill>
                <a:schemeClr val="accent5">
                  <a:lumMod val="75000"/>
                </a:schemeClr>
              </a:solidFill>
              <a:latin typeface="Novecento sans wide Book" pitchFamily="50" charset="-94"/>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970582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62500" lnSpcReduction="20000"/>
          </a:bodyPr>
          <a:lstStyle/>
          <a:p>
            <a:r>
              <a:rPr lang="en-US" dirty="0">
                <a:solidFill>
                  <a:srgbClr val="31859C"/>
                </a:solidFill>
              </a:rPr>
              <a:t>Operating systems</a:t>
            </a:r>
          </a:p>
          <a:p>
            <a:pPr lvl="1"/>
            <a:r>
              <a:rPr lang="en-US" dirty="0">
                <a:solidFill>
                  <a:srgbClr val="31859C"/>
                </a:solidFill>
              </a:rPr>
              <a:t>Virtually any distribution with a 2.6.32+ kernel</a:t>
            </a:r>
          </a:p>
          <a:p>
            <a:pPr lvl="1"/>
            <a:r>
              <a:rPr lang="en-US" dirty="0">
                <a:solidFill>
                  <a:srgbClr val="31859C"/>
                </a:solidFill>
              </a:rPr>
              <a:t>Red Hat/</a:t>
            </a:r>
            <a:r>
              <a:rPr lang="en-US" dirty="0" err="1">
                <a:solidFill>
                  <a:srgbClr val="31859C"/>
                </a:solidFill>
              </a:rPr>
              <a:t>Docker</a:t>
            </a:r>
            <a:r>
              <a:rPr lang="en-US" dirty="0">
                <a:solidFill>
                  <a:srgbClr val="31859C"/>
                </a:solidFill>
              </a:rPr>
              <a:t> collaboration to make work across RHEL 6.4+, Fedora, and other members of the family (2.6.32 +)</a:t>
            </a:r>
          </a:p>
          <a:p>
            <a:pPr lvl="1"/>
            <a:r>
              <a:rPr lang="en-US" dirty="0" err="1">
                <a:solidFill>
                  <a:srgbClr val="31859C"/>
                </a:solidFill>
              </a:rPr>
              <a:t>CoreOS</a:t>
            </a:r>
            <a:r>
              <a:rPr lang="en-US" dirty="0">
                <a:solidFill>
                  <a:srgbClr val="31859C"/>
                </a:solidFill>
              </a:rPr>
              <a:t>—Small core OS purpose built with Docker</a:t>
            </a:r>
          </a:p>
          <a:p>
            <a:r>
              <a:rPr lang="en-US" dirty="0" err="1">
                <a:solidFill>
                  <a:srgbClr val="31859C"/>
                </a:solidFill>
              </a:rPr>
              <a:t>OpenStack</a:t>
            </a:r>
            <a:endParaRPr lang="en-US" dirty="0">
              <a:solidFill>
                <a:srgbClr val="31859C"/>
              </a:solidFill>
            </a:endParaRPr>
          </a:p>
          <a:p>
            <a:pPr lvl="1"/>
            <a:r>
              <a:rPr lang="en-US" dirty="0">
                <a:solidFill>
                  <a:srgbClr val="31859C"/>
                </a:solidFill>
              </a:rPr>
              <a:t>Docker integration into NOVA (&amp; compatibility with Glance, Horizon, etc.) accepted for Havana release</a:t>
            </a:r>
          </a:p>
          <a:p>
            <a:r>
              <a:rPr lang="en-US" dirty="0">
                <a:solidFill>
                  <a:srgbClr val="31859C"/>
                </a:solidFill>
              </a:rPr>
              <a:t>Private </a:t>
            </a:r>
            <a:r>
              <a:rPr lang="en-US" dirty="0" err="1">
                <a:solidFill>
                  <a:srgbClr val="31859C"/>
                </a:solidFill>
              </a:rPr>
              <a:t>PaaS</a:t>
            </a:r>
            <a:endParaRPr lang="en-US" dirty="0">
              <a:solidFill>
                <a:srgbClr val="31859C"/>
              </a:solidFill>
            </a:endParaRPr>
          </a:p>
          <a:p>
            <a:pPr lvl="1"/>
            <a:r>
              <a:rPr lang="en-US" dirty="0" err="1">
                <a:solidFill>
                  <a:srgbClr val="31859C"/>
                </a:solidFill>
              </a:rPr>
              <a:t>OpenShift</a:t>
            </a:r>
            <a:endParaRPr lang="en-US" dirty="0">
              <a:solidFill>
                <a:srgbClr val="31859C"/>
              </a:solidFill>
            </a:endParaRPr>
          </a:p>
          <a:p>
            <a:pPr lvl="1"/>
            <a:r>
              <a:rPr lang="en-US" dirty="0" err="1">
                <a:solidFill>
                  <a:srgbClr val="31859C"/>
                </a:solidFill>
              </a:rPr>
              <a:t>Solum</a:t>
            </a:r>
            <a:r>
              <a:rPr lang="en-US" dirty="0">
                <a:solidFill>
                  <a:srgbClr val="31859C"/>
                </a:solidFill>
              </a:rPr>
              <a:t> (Rackspace, </a:t>
            </a:r>
            <a:r>
              <a:rPr lang="en-US" dirty="0" err="1">
                <a:solidFill>
                  <a:srgbClr val="31859C"/>
                </a:solidFill>
              </a:rPr>
              <a:t>OpenStack</a:t>
            </a:r>
            <a:r>
              <a:rPr lang="en-US" dirty="0">
                <a:solidFill>
                  <a:srgbClr val="31859C"/>
                </a:solidFill>
              </a:rPr>
              <a:t>) </a:t>
            </a:r>
          </a:p>
          <a:p>
            <a:pPr lvl="1"/>
            <a:r>
              <a:rPr lang="en-US" dirty="0">
                <a:solidFill>
                  <a:srgbClr val="31859C"/>
                </a:solidFill>
              </a:rPr>
              <a:t>Other TBA</a:t>
            </a:r>
          </a:p>
          <a:p>
            <a:r>
              <a:rPr lang="en-US" dirty="0">
                <a:solidFill>
                  <a:srgbClr val="31859C"/>
                </a:solidFill>
              </a:rPr>
              <a:t>Public </a:t>
            </a:r>
            <a:r>
              <a:rPr lang="en-US" dirty="0" err="1">
                <a:solidFill>
                  <a:srgbClr val="31859C"/>
                </a:solidFill>
              </a:rPr>
              <a:t>PaaS</a:t>
            </a:r>
            <a:endParaRPr lang="en-US" dirty="0">
              <a:solidFill>
                <a:srgbClr val="31859C"/>
              </a:solidFill>
            </a:endParaRPr>
          </a:p>
          <a:p>
            <a:pPr lvl="1"/>
            <a:r>
              <a:rPr lang="en-US" dirty="0" err="1">
                <a:solidFill>
                  <a:srgbClr val="31859C"/>
                </a:solidFill>
              </a:rPr>
              <a:t>Deis</a:t>
            </a:r>
            <a:r>
              <a:rPr lang="en-US" dirty="0">
                <a:solidFill>
                  <a:srgbClr val="31859C"/>
                </a:solidFill>
              </a:rPr>
              <a:t>, </a:t>
            </a:r>
            <a:r>
              <a:rPr lang="en-US" dirty="0" err="1">
                <a:solidFill>
                  <a:srgbClr val="31859C"/>
                </a:solidFill>
              </a:rPr>
              <a:t>Voxoz</a:t>
            </a:r>
            <a:r>
              <a:rPr lang="en-US" dirty="0">
                <a:solidFill>
                  <a:srgbClr val="31859C"/>
                </a:solidFill>
              </a:rPr>
              <a:t>, Cocaine (</a:t>
            </a:r>
            <a:r>
              <a:rPr lang="en-US" dirty="0" err="1">
                <a:solidFill>
                  <a:srgbClr val="31859C"/>
                </a:solidFill>
              </a:rPr>
              <a:t>Yandex</a:t>
            </a:r>
            <a:r>
              <a:rPr lang="en-US" dirty="0">
                <a:solidFill>
                  <a:srgbClr val="31859C"/>
                </a:solidFill>
              </a:rPr>
              <a:t>), </a:t>
            </a:r>
            <a:r>
              <a:rPr lang="en-US" dirty="0" err="1">
                <a:solidFill>
                  <a:srgbClr val="31859C"/>
                </a:solidFill>
              </a:rPr>
              <a:t>Baidu</a:t>
            </a:r>
            <a:r>
              <a:rPr lang="en-US" dirty="0">
                <a:solidFill>
                  <a:srgbClr val="31859C"/>
                </a:solidFill>
              </a:rPr>
              <a:t> </a:t>
            </a:r>
            <a:r>
              <a:rPr lang="en-US" dirty="0" err="1">
                <a:solidFill>
                  <a:srgbClr val="31859C"/>
                </a:solidFill>
              </a:rPr>
              <a:t>PaaS</a:t>
            </a:r>
            <a:endParaRPr lang="en-US" dirty="0">
              <a:solidFill>
                <a:srgbClr val="31859C"/>
              </a:solidFill>
            </a:endParaRPr>
          </a:p>
          <a:p>
            <a:r>
              <a:rPr lang="en-US" dirty="0">
                <a:solidFill>
                  <a:srgbClr val="31859C"/>
                </a:solidFill>
              </a:rPr>
              <a:t>Public </a:t>
            </a:r>
            <a:r>
              <a:rPr lang="en-US" dirty="0" err="1">
                <a:solidFill>
                  <a:srgbClr val="31859C"/>
                </a:solidFill>
              </a:rPr>
              <a:t>IaaS</a:t>
            </a:r>
            <a:endParaRPr lang="en-US" dirty="0">
              <a:solidFill>
                <a:srgbClr val="31859C"/>
              </a:solidFill>
            </a:endParaRPr>
          </a:p>
          <a:p>
            <a:pPr lvl="1"/>
            <a:r>
              <a:rPr lang="en-US" dirty="0">
                <a:solidFill>
                  <a:srgbClr val="31859C"/>
                </a:solidFill>
              </a:rPr>
              <a:t>Native support in Rackspace, Digital Ocean,+++</a:t>
            </a:r>
          </a:p>
          <a:p>
            <a:pPr lvl="1"/>
            <a:r>
              <a:rPr lang="en-US" dirty="0">
                <a:solidFill>
                  <a:srgbClr val="31859C"/>
                </a:solidFill>
              </a:rPr>
              <a:t>AMI (or equivalent) available for AWS &amp; other</a:t>
            </a:r>
          </a:p>
          <a:p>
            <a:r>
              <a:rPr lang="en-US" dirty="0" err="1">
                <a:solidFill>
                  <a:srgbClr val="31859C"/>
                </a:solidFill>
              </a:rPr>
              <a:t>DevOps</a:t>
            </a:r>
            <a:r>
              <a:rPr lang="en-US" dirty="0">
                <a:solidFill>
                  <a:srgbClr val="31859C"/>
                </a:solidFill>
              </a:rPr>
              <a:t> Tools</a:t>
            </a:r>
          </a:p>
          <a:p>
            <a:pPr lvl="1"/>
            <a:r>
              <a:rPr lang="en-US" dirty="0">
                <a:solidFill>
                  <a:srgbClr val="31859C"/>
                </a:solidFill>
              </a:rPr>
              <a:t>Integrations with Chef, Puppet, Jenkins, Travis, Salt, </a:t>
            </a:r>
            <a:r>
              <a:rPr lang="en-US" dirty="0" err="1">
                <a:solidFill>
                  <a:srgbClr val="31859C"/>
                </a:solidFill>
              </a:rPr>
              <a:t>Ansible</a:t>
            </a:r>
            <a:r>
              <a:rPr lang="en-US" dirty="0">
                <a:solidFill>
                  <a:srgbClr val="31859C"/>
                </a:solidFill>
              </a:rPr>
              <a:t> +++</a:t>
            </a:r>
          </a:p>
          <a:p>
            <a:r>
              <a:rPr lang="en-US" dirty="0">
                <a:solidFill>
                  <a:srgbClr val="31859C"/>
                </a:solidFill>
              </a:rPr>
              <a:t>Orchestration tools</a:t>
            </a:r>
          </a:p>
          <a:p>
            <a:pPr lvl="1"/>
            <a:r>
              <a:rPr lang="en-US" dirty="0" err="1">
                <a:solidFill>
                  <a:srgbClr val="31859C"/>
                </a:solidFill>
              </a:rPr>
              <a:t>Mesos</a:t>
            </a:r>
            <a:r>
              <a:rPr lang="en-US" dirty="0">
                <a:solidFill>
                  <a:srgbClr val="31859C"/>
                </a:solidFill>
              </a:rPr>
              <a:t>, Heat, ++</a:t>
            </a:r>
          </a:p>
          <a:p>
            <a:pPr lvl="1"/>
            <a:r>
              <a:rPr lang="en-US" dirty="0">
                <a:solidFill>
                  <a:srgbClr val="31859C"/>
                </a:solidFill>
              </a:rPr>
              <a:t>Shipyard &amp; others purpose built for Docker</a:t>
            </a:r>
          </a:p>
          <a:p>
            <a:r>
              <a:rPr lang="en-US" dirty="0">
                <a:solidFill>
                  <a:srgbClr val="31859C"/>
                </a:solidFill>
              </a:rPr>
              <a:t>Applications</a:t>
            </a:r>
          </a:p>
          <a:p>
            <a:pPr lvl="1"/>
            <a:r>
              <a:rPr lang="en-US" dirty="0">
                <a:solidFill>
                  <a:srgbClr val="31859C"/>
                </a:solidFill>
              </a:rPr>
              <a:t>1000’s of </a:t>
            </a:r>
            <a:r>
              <a:rPr lang="en-US" dirty="0" err="1">
                <a:solidFill>
                  <a:srgbClr val="31859C"/>
                </a:solidFill>
              </a:rPr>
              <a:t>Dockerized</a:t>
            </a:r>
            <a:r>
              <a:rPr lang="en-US" dirty="0">
                <a:solidFill>
                  <a:srgbClr val="31859C"/>
                </a:solidFill>
              </a:rPr>
              <a:t> applications available at index.docker.io</a:t>
            </a:r>
          </a:p>
          <a:p>
            <a:pPr lvl="1"/>
            <a:endParaRPr lang="en-US" dirty="0">
              <a:solidFill>
                <a:srgbClr val="31859C"/>
              </a:solidFill>
            </a:endParaRPr>
          </a:p>
        </p:txBody>
      </p:sp>
      <p:pic>
        <p:nvPicPr>
          <p:cNvPr id="4" name="Picture 3"/>
          <p:cNvPicPr>
            <a:picLocks noChangeAspect="1"/>
          </p:cNvPicPr>
          <p:nvPr/>
        </p:nvPicPr>
        <p:blipFill>
          <a:blip r:embed="rId2" cstate="print"/>
          <a:stretch>
            <a:fillRect/>
          </a:stretch>
        </p:blipFill>
        <p:spPr>
          <a:xfrm>
            <a:off x="13149640" y="6707460"/>
            <a:ext cx="1327759" cy="1458054"/>
          </a:xfrm>
          <a:prstGeom prst="rect">
            <a:avLst/>
          </a:prstGeom>
        </p:spPr>
      </p:pic>
      <p:pic>
        <p:nvPicPr>
          <p:cNvPr id="5" name="Picture 4"/>
          <p:cNvPicPr>
            <a:picLocks noChangeAspect="1"/>
          </p:cNvPicPr>
          <p:nvPr/>
        </p:nvPicPr>
        <p:blipFill>
          <a:blip r:embed="rId3" cstate="print"/>
          <a:stretch>
            <a:fillRect/>
          </a:stretch>
        </p:blipFill>
        <p:spPr>
          <a:xfrm>
            <a:off x="10416924" y="6707465"/>
            <a:ext cx="1856128" cy="1459959"/>
          </a:xfrm>
          <a:prstGeom prst="rect">
            <a:avLst/>
          </a:prstGeom>
        </p:spPr>
      </p:pic>
      <p:pic>
        <p:nvPicPr>
          <p:cNvPr id="6" name="Picture 5"/>
          <p:cNvPicPr>
            <a:picLocks noChangeAspect="1"/>
          </p:cNvPicPr>
          <p:nvPr/>
        </p:nvPicPr>
        <p:blipFill>
          <a:blip r:embed="rId4" cstate="print"/>
          <a:stretch>
            <a:fillRect/>
          </a:stretch>
        </p:blipFill>
        <p:spPr>
          <a:xfrm>
            <a:off x="14149636" y="8411922"/>
            <a:ext cx="2190487" cy="1151772"/>
          </a:xfrm>
          <a:prstGeom prst="rect">
            <a:avLst/>
          </a:prstGeom>
        </p:spPr>
      </p:pic>
      <p:pic>
        <p:nvPicPr>
          <p:cNvPr id="7" name="Picture 6"/>
          <p:cNvPicPr>
            <a:picLocks noChangeAspect="1"/>
          </p:cNvPicPr>
          <p:nvPr/>
        </p:nvPicPr>
        <p:blipFill>
          <a:blip r:embed="rId5" cstate="print"/>
          <a:stretch>
            <a:fillRect/>
          </a:stretch>
        </p:blipFill>
        <p:spPr>
          <a:xfrm>
            <a:off x="14149633" y="5408647"/>
            <a:ext cx="2311681" cy="353439"/>
          </a:xfrm>
          <a:prstGeom prst="rect">
            <a:avLst/>
          </a:prstGeom>
        </p:spPr>
      </p:pic>
      <p:pic>
        <p:nvPicPr>
          <p:cNvPr id="8" name="Picture 7"/>
          <p:cNvPicPr>
            <a:picLocks noChangeAspect="1"/>
          </p:cNvPicPr>
          <p:nvPr/>
        </p:nvPicPr>
        <p:blipFill>
          <a:blip r:embed="rId6" cstate="print"/>
          <a:stretch>
            <a:fillRect/>
          </a:stretch>
        </p:blipFill>
        <p:spPr>
          <a:xfrm>
            <a:off x="11344990" y="4750242"/>
            <a:ext cx="1962491" cy="763193"/>
          </a:xfrm>
          <a:prstGeom prst="rect">
            <a:avLst/>
          </a:prstGeom>
        </p:spPr>
      </p:pic>
      <p:pic>
        <p:nvPicPr>
          <p:cNvPr id="9" name="Picture 8"/>
          <p:cNvPicPr>
            <a:picLocks noChangeAspect="1"/>
          </p:cNvPicPr>
          <p:nvPr/>
        </p:nvPicPr>
        <p:blipFill>
          <a:blip r:embed="rId7" cstate="print"/>
          <a:stretch>
            <a:fillRect/>
          </a:stretch>
        </p:blipFill>
        <p:spPr>
          <a:xfrm>
            <a:off x="10004896" y="8703343"/>
            <a:ext cx="2052043" cy="658104"/>
          </a:xfrm>
          <a:prstGeom prst="rect">
            <a:avLst/>
          </a:prstGeom>
        </p:spPr>
      </p:pic>
      <p:pic>
        <p:nvPicPr>
          <p:cNvPr id="10" name="Picture 9"/>
          <p:cNvPicPr>
            <a:picLocks noChangeAspect="1"/>
          </p:cNvPicPr>
          <p:nvPr/>
        </p:nvPicPr>
        <p:blipFill>
          <a:blip r:embed="rId8" cstate="print"/>
          <a:stretch>
            <a:fillRect/>
          </a:stretch>
        </p:blipFill>
        <p:spPr>
          <a:xfrm>
            <a:off x="14807926" y="3045262"/>
            <a:ext cx="1653387" cy="1631439"/>
          </a:xfrm>
          <a:prstGeom prst="rect">
            <a:avLst/>
          </a:prstGeom>
        </p:spPr>
      </p:pic>
      <p:pic>
        <p:nvPicPr>
          <p:cNvPr id="11" name="Picture 10"/>
          <p:cNvPicPr>
            <a:picLocks noChangeAspect="1"/>
          </p:cNvPicPr>
          <p:nvPr/>
        </p:nvPicPr>
        <p:blipFill>
          <a:blip r:embed="rId9" cstate="print"/>
          <a:stretch>
            <a:fillRect/>
          </a:stretch>
        </p:blipFill>
        <p:spPr>
          <a:xfrm>
            <a:off x="8810881" y="4558246"/>
            <a:ext cx="1563762" cy="1613292"/>
          </a:xfrm>
          <a:prstGeom prst="rect">
            <a:avLst/>
          </a:prstGeom>
        </p:spPr>
      </p:pic>
      <p:pic>
        <p:nvPicPr>
          <p:cNvPr id="12" name="Picture 11"/>
          <p:cNvPicPr>
            <a:picLocks noChangeAspect="1"/>
          </p:cNvPicPr>
          <p:nvPr/>
        </p:nvPicPr>
        <p:blipFill>
          <a:blip r:embed="rId10" cstate="print"/>
          <a:stretch>
            <a:fillRect/>
          </a:stretch>
        </p:blipFill>
        <p:spPr>
          <a:xfrm>
            <a:off x="12208898" y="2935831"/>
            <a:ext cx="1498694" cy="1122574"/>
          </a:xfrm>
          <a:prstGeom prst="rect">
            <a:avLst/>
          </a:prstGeom>
        </p:spPr>
      </p:pic>
      <p:sp>
        <p:nvSpPr>
          <p:cNvPr id="14" name="TextBox 13"/>
          <p:cNvSpPr txBox="1"/>
          <p:nvPr/>
        </p:nvSpPr>
        <p:spPr>
          <a:xfrm>
            <a:off x="1600685" y="22521"/>
            <a:ext cx="14817710" cy="861774"/>
          </a:xfrm>
          <a:prstGeom prst="rect">
            <a:avLst/>
          </a:prstGeom>
          <a:noFill/>
        </p:spPr>
        <p:txBody>
          <a:bodyPr wrap="square" rtlCol="0">
            <a:spAutoFit/>
          </a:bodyPr>
          <a:lstStyle/>
          <a:p>
            <a:pPr algn="ctr"/>
            <a:r>
              <a:rPr lang="en-GB" sz="5000" dirty="0">
                <a:solidFill>
                  <a:schemeClr val="accent5">
                    <a:lumMod val="75000"/>
                  </a:schemeClr>
                </a:solidFill>
                <a:latin typeface="Novecento sans wide Book" pitchFamily="50" charset="-94"/>
              </a:rPr>
              <a:t>Ecosystem Support</a:t>
            </a:r>
            <a:endParaRPr lang="tr-TR" sz="5000" dirty="0">
              <a:solidFill>
                <a:schemeClr val="accent5">
                  <a:lumMod val="75000"/>
                </a:schemeClr>
              </a:solidFill>
              <a:latin typeface="Novecento sans wide Book" pitchFamily="50" charset="-94"/>
            </a:endParaRPr>
          </a:p>
        </p:txBody>
      </p:sp>
      <p:pic>
        <p:nvPicPr>
          <p:cNvPr id="15" name="Picture 1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3287855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185591086"/>
              </p:ext>
            </p:extLst>
          </p:nvPr>
        </p:nvGraphicFramePr>
        <p:xfrm>
          <a:off x="1224707" y="1538365"/>
          <a:ext cx="15069521" cy="9561073"/>
        </p:xfrm>
        <a:graphic>
          <a:graphicData uri="http://schemas.openxmlformats.org/drawingml/2006/table">
            <a:tbl>
              <a:tblPr firstRow="1" firstCol="1" bandRow="1">
                <a:tableStyleId>{5C22544A-7EE6-4342-B048-85BDC9FD1C3A}</a:tableStyleId>
              </a:tblPr>
              <a:tblGrid>
                <a:gridCol w="2884965">
                  <a:extLst>
                    <a:ext uri="{9D8B030D-6E8A-4147-A177-3AD203B41FA5}">
                      <a16:colId xmlns:a16="http://schemas.microsoft.com/office/drawing/2014/main" xmlns="" val="20000"/>
                    </a:ext>
                  </a:extLst>
                </a:gridCol>
                <a:gridCol w="9303361">
                  <a:extLst>
                    <a:ext uri="{9D8B030D-6E8A-4147-A177-3AD203B41FA5}">
                      <a16:colId xmlns:a16="http://schemas.microsoft.com/office/drawing/2014/main" xmlns="" val="20001"/>
                    </a:ext>
                  </a:extLst>
                </a:gridCol>
                <a:gridCol w="2881195">
                  <a:extLst>
                    <a:ext uri="{9D8B030D-6E8A-4147-A177-3AD203B41FA5}">
                      <a16:colId xmlns:a16="http://schemas.microsoft.com/office/drawing/2014/main" xmlns="" val="20002"/>
                    </a:ext>
                  </a:extLst>
                </a:gridCol>
              </a:tblGrid>
              <a:tr h="428466">
                <a:tc>
                  <a:txBody>
                    <a:bodyPr/>
                    <a:lstStyle/>
                    <a:p>
                      <a:pPr marL="0" marR="0" fontAlgn="base">
                        <a:lnSpc>
                          <a:spcPts val="1650"/>
                        </a:lnSpc>
                        <a:spcBef>
                          <a:spcPts val="0"/>
                        </a:spcBef>
                        <a:spcAft>
                          <a:spcPts val="0"/>
                        </a:spcAft>
                      </a:pPr>
                      <a:r>
                        <a:rPr lang="en-US" sz="2300" dirty="0">
                          <a:effectLst/>
                          <a:latin typeface="Cabin" panose="020B0803050202020004" pitchFamily="34" charset="0"/>
                        </a:rPr>
                        <a:t>Use Case</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Examples</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Link</a:t>
                      </a:r>
                    </a:p>
                  </a:txBody>
                  <a:tcPr marL="57053" marR="57053" marT="0" marB="0"/>
                </a:tc>
                <a:extLst>
                  <a:ext uri="{0D108BD9-81ED-4DB2-BD59-A6C34878D82A}">
                    <a16:rowId xmlns:a16="http://schemas.microsoft.com/office/drawing/2014/main" xmlns="" val="10000"/>
                  </a:ext>
                </a:extLst>
              </a:tr>
              <a:tr h="534583">
                <a:tc rowSpan="3">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Clusters</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Building a </a:t>
                      </a:r>
                      <a:r>
                        <a:rPr lang="en-US" sz="2300" dirty="0" err="1">
                          <a:effectLst/>
                          <a:latin typeface="Cabin" panose="020B0803050202020004" pitchFamily="34" charset="0"/>
                          <a:ea typeface="Times New Roman" panose="02020603050405020304" pitchFamily="18" charset="0"/>
                        </a:rPr>
                        <a:t>MongoDB</a:t>
                      </a:r>
                      <a:r>
                        <a:rPr lang="en-US" sz="2300" dirty="0">
                          <a:effectLst/>
                          <a:latin typeface="Cabin" panose="020B0803050202020004" pitchFamily="34" charset="0"/>
                          <a:ea typeface="Times New Roman" panose="02020603050405020304" pitchFamily="18" charset="0"/>
                        </a:rPr>
                        <a:t> cluster using docker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http://bit.ly/1acbjZf</a:t>
                      </a:r>
                    </a:p>
                  </a:txBody>
                  <a:tcPr marL="57053" marR="57053" marT="0" marB="0"/>
                </a:tc>
                <a:extLst>
                  <a:ext uri="{0D108BD9-81ED-4DB2-BD59-A6C34878D82A}">
                    <a16:rowId xmlns:a16="http://schemas.microsoft.com/office/drawing/2014/main" xmlns="" val="10001"/>
                  </a:ext>
                </a:extLst>
              </a:tr>
              <a:tr h="428466">
                <a:tc vMerge="1">
                  <a:txBody>
                    <a:bodyPr/>
                    <a:lstStyle/>
                    <a:p>
                      <a:endParaRPr lang="en-US"/>
                    </a:p>
                  </a:txBody>
                  <a:tcPr/>
                </a:tc>
                <a:tc>
                  <a:txBody>
                    <a:bodyPr/>
                    <a:lstStyle/>
                    <a:p>
                      <a:pPr marL="0" marR="0" indent="0" algn="l" defTabSz="914400" rtl="0" eaLnBrk="1" fontAlgn="base" latinLnBrk="0" hangingPunct="1">
                        <a:lnSpc>
                          <a:spcPts val="1650"/>
                        </a:lnSpc>
                        <a:spcBef>
                          <a:spcPts val="0"/>
                        </a:spcBef>
                        <a:spcAft>
                          <a:spcPts val="0"/>
                        </a:spcAft>
                        <a:buClrTx/>
                        <a:buSzTx/>
                        <a:buFontTx/>
                        <a:buNone/>
                        <a:tabLst/>
                        <a:defRPr/>
                      </a:pPr>
                      <a:r>
                        <a:rPr lang="en-US" sz="2300" kern="1200" dirty="0">
                          <a:solidFill>
                            <a:schemeClr val="dk1"/>
                          </a:solidFill>
                          <a:effectLst/>
                          <a:latin typeface="Cabin" panose="020B0803050202020004" pitchFamily="34" charset="0"/>
                          <a:ea typeface="Times New Roman" panose="02020603050405020304" pitchFamily="18" charset="0"/>
                          <a:cs typeface="+mn-cs"/>
                        </a:rPr>
                        <a:t>Production Quality </a:t>
                      </a:r>
                      <a:r>
                        <a:rPr lang="en-US" sz="2300" kern="1200" dirty="0" err="1">
                          <a:solidFill>
                            <a:schemeClr val="dk1"/>
                          </a:solidFill>
                          <a:effectLst/>
                          <a:latin typeface="Cabin" panose="020B0803050202020004" pitchFamily="34" charset="0"/>
                          <a:ea typeface="Times New Roman" panose="02020603050405020304" pitchFamily="18" charset="0"/>
                          <a:cs typeface="+mn-cs"/>
                        </a:rPr>
                        <a:t>MongoDB</a:t>
                      </a:r>
                      <a:r>
                        <a:rPr lang="en-US" sz="2300" kern="1200" dirty="0">
                          <a:solidFill>
                            <a:schemeClr val="dk1"/>
                          </a:solidFill>
                          <a:effectLst/>
                          <a:latin typeface="Cabin" panose="020B0803050202020004" pitchFamily="34" charset="0"/>
                          <a:ea typeface="Times New Roman" panose="02020603050405020304" pitchFamily="18" charset="0"/>
                          <a:cs typeface="+mn-cs"/>
                        </a:rPr>
                        <a:t> Setup with Docker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http://bit.ly/15CaiHb</a:t>
                      </a:r>
                    </a:p>
                  </a:txBody>
                  <a:tcPr marL="57053" marR="57053" marT="0" marB="0"/>
                </a:tc>
                <a:extLst>
                  <a:ext uri="{0D108BD9-81ED-4DB2-BD59-A6C34878D82A}">
                    <a16:rowId xmlns:a16="http://schemas.microsoft.com/office/drawing/2014/main" xmlns="" val="10002"/>
                  </a:ext>
                </a:extLst>
              </a:tr>
              <a:tr h="428466">
                <a:tc vMerge="1">
                  <a:txBody>
                    <a:bodyPr/>
                    <a:lstStyle/>
                    <a:p>
                      <a:endParaRPr lang="en-US"/>
                    </a:p>
                  </a:txBody>
                  <a:tcPr/>
                </a:tc>
                <a:tc>
                  <a:txBody>
                    <a:bodyPr/>
                    <a:lstStyle/>
                    <a:p>
                      <a:pPr marL="0" marR="0" algn="l" defTabSz="914400" rtl="0" eaLnBrk="1" fontAlgn="base" latinLnBrk="0" hangingPunct="1">
                        <a:lnSpc>
                          <a:spcPts val="1650"/>
                        </a:lnSpc>
                        <a:spcBef>
                          <a:spcPts val="0"/>
                        </a:spcBef>
                        <a:spcAft>
                          <a:spcPts val="0"/>
                        </a:spcAft>
                      </a:pPr>
                      <a:r>
                        <a:rPr lang="en-US" sz="2300" kern="1200" dirty="0" err="1">
                          <a:solidFill>
                            <a:schemeClr val="dk1"/>
                          </a:solidFill>
                          <a:effectLst/>
                          <a:latin typeface="Cabin" panose="020B0803050202020004" pitchFamily="34" charset="0"/>
                          <a:ea typeface="Times New Roman" panose="02020603050405020304" pitchFamily="18" charset="0"/>
                          <a:cs typeface="+mn-cs"/>
                        </a:rPr>
                        <a:t>Wildfly</a:t>
                      </a:r>
                      <a:r>
                        <a:rPr lang="en-US" sz="2300" kern="1200" dirty="0">
                          <a:solidFill>
                            <a:schemeClr val="dk1"/>
                          </a:solidFill>
                          <a:effectLst/>
                          <a:latin typeface="Cabin" panose="020B0803050202020004" pitchFamily="34" charset="0"/>
                          <a:ea typeface="Times New Roman" panose="02020603050405020304" pitchFamily="18" charset="0"/>
                          <a:cs typeface="+mn-cs"/>
                        </a:rPr>
                        <a:t> cluster using Docker on</a:t>
                      </a:r>
                      <a:r>
                        <a:rPr lang="en-US" sz="2300" kern="1200" baseline="0" dirty="0">
                          <a:solidFill>
                            <a:schemeClr val="dk1"/>
                          </a:solidFill>
                          <a:effectLst/>
                          <a:latin typeface="Cabin" panose="020B0803050202020004" pitchFamily="34" charset="0"/>
                          <a:ea typeface="Times New Roman" panose="02020603050405020304" pitchFamily="18" charset="0"/>
                          <a:cs typeface="+mn-cs"/>
                        </a:rPr>
                        <a:t> Fedora</a:t>
                      </a:r>
                      <a:endParaRPr lang="en-US" sz="2300" kern="1200" dirty="0">
                        <a:solidFill>
                          <a:schemeClr val="dk1"/>
                        </a:solidFill>
                        <a:effectLst/>
                        <a:latin typeface="Cabin" panose="020B0803050202020004" pitchFamily="34" charset="0"/>
                        <a:ea typeface="Times New Roman" panose="02020603050405020304" pitchFamily="18" charset="0"/>
                        <a:cs typeface="+mn-cs"/>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http://bit.ly/1bClX0O</a:t>
                      </a:r>
                    </a:p>
                  </a:txBody>
                  <a:tcPr marL="57053" marR="57053" marT="0" marB="0"/>
                </a:tc>
                <a:extLst>
                  <a:ext uri="{0D108BD9-81ED-4DB2-BD59-A6C34878D82A}">
                    <a16:rowId xmlns:a16="http://schemas.microsoft.com/office/drawing/2014/main" xmlns="" val="10003"/>
                  </a:ext>
                </a:extLst>
              </a:tr>
              <a:tr h="499220">
                <a:tc>
                  <a:txBody>
                    <a:bodyPr/>
                    <a:lstStyle/>
                    <a:p>
                      <a:pPr marL="0" marR="0" fontAlgn="base">
                        <a:lnSpc>
                          <a:spcPts val="1650"/>
                        </a:lnSpc>
                        <a:spcBef>
                          <a:spcPts val="0"/>
                        </a:spcBef>
                        <a:spcAft>
                          <a:spcPts val="0"/>
                        </a:spcAft>
                      </a:pPr>
                      <a:r>
                        <a:rPr lang="en-US" sz="2300" dirty="0">
                          <a:effectLst/>
                          <a:latin typeface="Cabin" panose="020B0803050202020004" pitchFamily="34" charset="0"/>
                        </a:rPr>
                        <a:t>Build your own </a:t>
                      </a:r>
                      <a:r>
                        <a:rPr lang="en-US" sz="2300" dirty="0" err="1">
                          <a:effectLst/>
                          <a:latin typeface="Cabin" panose="020B0803050202020004" pitchFamily="34" charset="0"/>
                        </a:rPr>
                        <a:t>PaaS</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err="1">
                          <a:effectLst/>
                          <a:latin typeface="Cabin" panose="020B0803050202020004" pitchFamily="34" charset="0"/>
                        </a:rPr>
                        <a:t>OpenSource</a:t>
                      </a:r>
                      <a:r>
                        <a:rPr lang="en-US" sz="2300" dirty="0">
                          <a:effectLst/>
                          <a:latin typeface="Cabin" panose="020B0803050202020004" pitchFamily="34" charset="0"/>
                        </a:rPr>
                        <a:t> </a:t>
                      </a:r>
                      <a:r>
                        <a:rPr lang="en-US" sz="2300" dirty="0" err="1">
                          <a:effectLst/>
                          <a:latin typeface="Cabin" panose="020B0803050202020004" pitchFamily="34" charset="0"/>
                        </a:rPr>
                        <a:t>PaaS</a:t>
                      </a:r>
                      <a:r>
                        <a:rPr lang="en-US" sz="2300" dirty="0">
                          <a:effectLst/>
                          <a:latin typeface="Cabin" panose="020B0803050202020004" pitchFamily="34" charset="0"/>
                        </a:rPr>
                        <a:t> built</a:t>
                      </a:r>
                      <a:r>
                        <a:rPr lang="en-US" sz="2300" baseline="0" dirty="0">
                          <a:effectLst/>
                          <a:latin typeface="Cabin" panose="020B0803050202020004" pitchFamily="34" charset="0"/>
                        </a:rPr>
                        <a:t> on Docker, Chef, and </a:t>
                      </a:r>
                      <a:r>
                        <a:rPr lang="en-US" sz="2300" baseline="0" dirty="0" err="1">
                          <a:effectLst/>
                          <a:latin typeface="Cabin" panose="020B0803050202020004" pitchFamily="34" charset="0"/>
                        </a:rPr>
                        <a:t>Heroku</a:t>
                      </a:r>
                      <a:r>
                        <a:rPr lang="en-US" sz="2300" baseline="0" dirty="0">
                          <a:effectLst/>
                          <a:latin typeface="Cabin" panose="020B0803050202020004" pitchFamily="34" charset="0"/>
                        </a:rPr>
                        <a:t> </a:t>
                      </a:r>
                      <a:r>
                        <a:rPr lang="en-US" sz="2300" baseline="0" dirty="0" err="1">
                          <a:effectLst/>
                          <a:latin typeface="Cabin" panose="020B0803050202020004" pitchFamily="34" charset="0"/>
                        </a:rPr>
                        <a:t>Buildpacks</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http://deis.io</a:t>
                      </a:r>
                    </a:p>
                  </a:txBody>
                  <a:tcPr marL="57053" marR="57053" marT="0" marB="0"/>
                </a:tc>
                <a:extLst>
                  <a:ext uri="{0D108BD9-81ED-4DB2-BD59-A6C34878D82A}">
                    <a16:rowId xmlns:a16="http://schemas.microsoft.com/office/drawing/2014/main" xmlns="" val="10004"/>
                  </a:ext>
                </a:extLst>
              </a:tr>
              <a:tr h="1069163">
                <a:tc>
                  <a:txBody>
                    <a:bodyPr/>
                    <a:lstStyle/>
                    <a:p>
                      <a:pPr marL="0" marR="0" fontAlgn="base">
                        <a:lnSpc>
                          <a:spcPts val="1650"/>
                        </a:lnSpc>
                        <a:spcBef>
                          <a:spcPts val="0"/>
                        </a:spcBef>
                        <a:spcAft>
                          <a:spcPts val="0"/>
                        </a:spcAft>
                      </a:pPr>
                      <a:r>
                        <a:rPr lang="en-US" sz="2300" dirty="0">
                          <a:effectLst/>
                          <a:latin typeface="Cabin" panose="020B0803050202020004" pitchFamily="34" charset="0"/>
                        </a:rPr>
                        <a:t>Web Based Environment for Instruction</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a:effectLst/>
                          <a:latin typeface="Cabin" panose="020B0803050202020004" pitchFamily="34" charset="0"/>
                        </a:rPr>
                        <a:t>JiffyLab – web based environment for the instruction, or lightweight use of, Python and UNIX shell</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http://bit.ly/12oaj2K</a:t>
                      </a:r>
                    </a:p>
                  </a:txBody>
                  <a:tcPr marL="57053" marR="57053" marT="0" marB="0"/>
                </a:tc>
                <a:extLst>
                  <a:ext uri="{0D108BD9-81ED-4DB2-BD59-A6C34878D82A}">
                    <a16:rowId xmlns:a16="http://schemas.microsoft.com/office/drawing/2014/main" xmlns="" val="10005"/>
                  </a:ext>
                </a:extLst>
              </a:tr>
              <a:tr h="428466">
                <a:tc rowSpan="4">
                  <a:txBody>
                    <a:bodyPr/>
                    <a:lstStyle/>
                    <a:p>
                      <a:pPr marL="0" marR="0" fontAlgn="base">
                        <a:lnSpc>
                          <a:spcPts val="1650"/>
                        </a:lnSpc>
                        <a:spcBef>
                          <a:spcPts val="0"/>
                        </a:spcBef>
                        <a:spcAft>
                          <a:spcPts val="0"/>
                        </a:spcAft>
                      </a:pPr>
                      <a:r>
                        <a:rPr lang="en-US" sz="2300" dirty="0">
                          <a:effectLst/>
                          <a:latin typeface="Cabin" panose="020B0803050202020004" pitchFamily="34" charset="0"/>
                        </a:rPr>
                        <a:t>Easy Application Deployment</a:t>
                      </a:r>
                      <a:endParaRPr lang="en-US" sz="2300" dirty="0">
                        <a:effectLst/>
                        <a:latin typeface="Cabin" panose="020B0803050202020004" pitchFamily="34" charset="0"/>
                        <a:ea typeface="Times New Roman" panose="02020603050405020304" pitchFamily="18" charset="0"/>
                      </a:endParaRPr>
                    </a:p>
                    <a:p>
                      <a:pPr marL="0" marR="0" fontAlgn="base">
                        <a:lnSpc>
                          <a:spcPts val="1650"/>
                        </a:lnSpc>
                        <a:spcBef>
                          <a:spcPts val="0"/>
                        </a:spcBef>
                        <a:spcAft>
                          <a:spcPts val="0"/>
                        </a:spcAft>
                      </a:pPr>
                      <a:r>
                        <a:rPr lang="en-US" sz="2300" dirty="0">
                          <a:effectLst/>
                          <a:latin typeface="Cabin" panose="020B0803050202020004" pitchFamily="34" charset="0"/>
                        </a:rPr>
                        <a:t> </a:t>
                      </a:r>
                      <a:endParaRPr lang="en-US" sz="2300" dirty="0">
                        <a:effectLst/>
                        <a:latin typeface="Cabin" panose="020B0803050202020004" pitchFamily="34" charset="0"/>
                        <a:ea typeface="Times New Roman" panose="02020603050405020304" pitchFamily="18" charset="0"/>
                      </a:endParaRPr>
                    </a:p>
                    <a:p>
                      <a:pPr marL="0" marR="0" fontAlgn="base">
                        <a:lnSpc>
                          <a:spcPts val="1650"/>
                        </a:lnSpc>
                        <a:spcBef>
                          <a:spcPts val="0"/>
                        </a:spcBef>
                        <a:spcAft>
                          <a:spcPts val="0"/>
                        </a:spcAft>
                      </a:pPr>
                      <a:r>
                        <a:rPr lang="en-US" sz="2300" dirty="0">
                          <a:effectLst/>
                          <a:latin typeface="Cabin" panose="020B0803050202020004" pitchFamily="34" charset="0"/>
                        </a:rPr>
                        <a:t> </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Deploy Java Apps With Docker = Awesome</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http://bit.ly/11BCvvu</a:t>
                      </a:r>
                    </a:p>
                  </a:txBody>
                  <a:tcPr marL="57053" marR="57053" marT="0" marB="0"/>
                </a:tc>
                <a:extLst>
                  <a:ext uri="{0D108BD9-81ED-4DB2-BD59-A6C34878D82A}">
                    <a16:rowId xmlns:a16="http://schemas.microsoft.com/office/drawing/2014/main" xmlns="" val="10006"/>
                  </a:ext>
                </a:extLst>
              </a:tr>
              <a:tr h="428466">
                <a:tc vMerge="1">
                  <a:txBody>
                    <a:bodyPr/>
                    <a:lstStyle/>
                    <a:p>
                      <a:endParaRPr lang="en-US"/>
                    </a:p>
                  </a:txBody>
                  <a:tcPr/>
                </a:tc>
                <a:tc>
                  <a:txBody>
                    <a:bodyPr/>
                    <a:lstStyle/>
                    <a:p>
                      <a:pPr marL="0" marR="0" indent="0" algn="l" defTabSz="914400" rtl="0" eaLnBrk="1" fontAlgn="base" latinLnBrk="0" hangingPunct="1">
                        <a:lnSpc>
                          <a:spcPts val="1650"/>
                        </a:lnSpc>
                        <a:spcBef>
                          <a:spcPts val="0"/>
                        </a:spcBef>
                        <a:spcAft>
                          <a:spcPts val="0"/>
                        </a:spcAft>
                        <a:buClrTx/>
                        <a:buSzTx/>
                        <a:buFontTx/>
                        <a:buNone/>
                        <a:tabLst/>
                        <a:defRPr/>
                      </a:pPr>
                      <a:r>
                        <a:rPr lang="en-US" sz="2300" kern="1200" dirty="0">
                          <a:solidFill>
                            <a:schemeClr val="dk1"/>
                          </a:solidFill>
                          <a:effectLst/>
                          <a:latin typeface="Cabin" panose="020B0803050202020004" pitchFamily="34" charset="0"/>
                          <a:ea typeface="+mn-ea"/>
                          <a:cs typeface="+mn-cs"/>
                        </a:rPr>
                        <a:t>How to put your development environment on docker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http://bit.ly/1b4XtJ3</a:t>
                      </a:r>
                    </a:p>
                  </a:txBody>
                  <a:tcPr marL="57053" marR="57053" marT="0" marB="0"/>
                </a:tc>
                <a:extLst>
                  <a:ext uri="{0D108BD9-81ED-4DB2-BD59-A6C34878D82A}">
                    <a16:rowId xmlns:a16="http://schemas.microsoft.com/office/drawing/2014/main" xmlns="" val="10007"/>
                  </a:ext>
                </a:extLst>
              </a:tr>
              <a:tr h="428466">
                <a:tc vMerge="1">
                  <a:txBody>
                    <a:bodyPr/>
                    <a:lstStyle/>
                    <a:p>
                      <a:pPr marL="0" marR="0" fontAlgn="base">
                        <a:lnSpc>
                          <a:spcPts val="1650"/>
                        </a:lnSpc>
                        <a:spcBef>
                          <a:spcPts val="0"/>
                        </a:spcBef>
                        <a:spcAft>
                          <a:spcPts val="0"/>
                        </a:spcAft>
                      </a:pPr>
                      <a:endParaRPr lang="en-US" sz="1400" dirty="0">
                        <a:effectLst/>
                        <a:latin typeface="Cabin" panose="020B0803050202020004" pitchFamily="34" charset="0"/>
                        <a:ea typeface="Times New Roman" panose="02020603050405020304" pitchFamily="18" charset="0"/>
                      </a:endParaRPr>
                    </a:p>
                  </a:txBody>
                  <a:tcPr marL="38029" marR="38029"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Running Drupal on Docker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http://bit.ly/15MJS6B</a:t>
                      </a:r>
                    </a:p>
                  </a:txBody>
                  <a:tcPr marL="57053" marR="57053" marT="0" marB="0"/>
                </a:tc>
                <a:extLst>
                  <a:ext uri="{0D108BD9-81ED-4DB2-BD59-A6C34878D82A}">
                    <a16:rowId xmlns:a16="http://schemas.microsoft.com/office/drawing/2014/main" xmlns="" val="10008"/>
                  </a:ext>
                </a:extLst>
              </a:tr>
              <a:tr h="428466">
                <a:tc vMerge="1">
                  <a:txBody>
                    <a:bodyPr/>
                    <a:lstStyle/>
                    <a:p>
                      <a:pPr marL="0" marR="0" fontAlgn="base">
                        <a:lnSpc>
                          <a:spcPts val="1650"/>
                        </a:lnSpc>
                        <a:spcBef>
                          <a:spcPts val="0"/>
                        </a:spcBef>
                        <a:spcAft>
                          <a:spcPts val="0"/>
                        </a:spcAft>
                      </a:pPr>
                      <a:endParaRPr lang="en-US" sz="1400" dirty="0">
                        <a:effectLst/>
                        <a:latin typeface="Cabin" panose="020B0803050202020004" pitchFamily="34" charset="0"/>
                        <a:ea typeface="Times New Roman" panose="02020603050405020304" pitchFamily="18" charset="0"/>
                      </a:endParaRPr>
                    </a:p>
                  </a:txBody>
                  <a:tcPr marL="38029" marR="38029"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Installing </a:t>
                      </a:r>
                      <a:r>
                        <a:rPr lang="en-US" sz="2300" dirty="0" err="1">
                          <a:effectLst/>
                          <a:latin typeface="Cabin" panose="020B0803050202020004" pitchFamily="34" charset="0"/>
                        </a:rPr>
                        <a:t>Redis</a:t>
                      </a:r>
                      <a:r>
                        <a:rPr lang="en-US" sz="2300" dirty="0">
                          <a:effectLst/>
                          <a:latin typeface="Cabin" panose="020B0803050202020004" pitchFamily="34" charset="0"/>
                        </a:rPr>
                        <a:t> on Docker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http://bit.ly/16EWOKh</a:t>
                      </a:r>
                    </a:p>
                  </a:txBody>
                  <a:tcPr marL="57053" marR="57053" marT="0" marB="0"/>
                </a:tc>
                <a:extLst>
                  <a:ext uri="{0D108BD9-81ED-4DB2-BD59-A6C34878D82A}">
                    <a16:rowId xmlns:a16="http://schemas.microsoft.com/office/drawing/2014/main" xmlns="" val="10009"/>
                  </a:ext>
                </a:extLst>
              </a:tr>
              <a:tr h="712777">
                <a:tc>
                  <a:txBody>
                    <a:bodyPr/>
                    <a:lstStyle/>
                    <a:p>
                      <a:pPr marL="0" marR="0" fontAlgn="base">
                        <a:lnSpc>
                          <a:spcPts val="1650"/>
                        </a:lnSpc>
                        <a:spcBef>
                          <a:spcPts val="0"/>
                        </a:spcBef>
                        <a:spcAft>
                          <a:spcPts val="0"/>
                        </a:spcAft>
                      </a:pPr>
                      <a:r>
                        <a:rPr lang="en-US" sz="2300">
                          <a:effectLst/>
                          <a:latin typeface="Cabin" panose="020B0803050202020004" pitchFamily="34" charset="0"/>
                        </a:rPr>
                        <a:t>Create Secure Sandboxes</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rPr>
                        <a:t>Docker makes creating secure sandboxes easier than ever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http://bit.ly/13mZGJH</a:t>
                      </a:r>
                    </a:p>
                  </a:txBody>
                  <a:tcPr marL="57053" marR="57053" marT="0" marB="0"/>
                </a:tc>
                <a:extLst>
                  <a:ext uri="{0D108BD9-81ED-4DB2-BD59-A6C34878D82A}">
                    <a16:rowId xmlns:a16="http://schemas.microsoft.com/office/drawing/2014/main" xmlns="" val="10010"/>
                  </a:ext>
                </a:extLst>
              </a:tr>
              <a:tr h="428466">
                <a:tc>
                  <a:txBody>
                    <a:bodyPr/>
                    <a:lstStyle/>
                    <a:p>
                      <a:pPr marL="0" marR="0" fontAlgn="base">
                        <a:lnSpc>
                          <a:spcPts val="1650"/>
                        </a:lnSpc>
                        <a:spcBef>
                          <a:spcPts val="0"/>
                        </a:spcBef>
                        <a:spcAft>
                          <a:spcPts val="0"/>
                        </a:spcAft>
                      </a:pPr>
                      <a:r>
                        <a:rPr lang="en-US" sz="2300">
                          <a:effectLst/>
                          <a:latin typeface="Cabin" panose="020B0803050202020004" pitchFamily="34" charset="0"/>
                        </a:rPr>
                        <a:t>Create your own SaaS</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err="1">
                          <a:effectLst/>
                          <a:latin typeface="Cabin" panose="020B0803050202020004" pitchFamily="34" charset="0"/>
                        </a:rPr>
                        <a:t>Memcached</a:t>
                      </a:r>
                      <a:r>
                        <a:rPr lang="en-US" sz="2300" dirty="0">
                          <a:effectLst/>
                          <a:latin typeface="Cabin" panose="020B0803050202020004" pitchFamily="34" charset="0"/>
                        </a:rPr>
                        <a:t> as a Service</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http://bit.ly/11nL8vh</a:t>
                      </a:r>
                    </a:p>
                  </a:txBody>
                  <a:tcPr marL="57053" marR="57053" marT="0" marB="0"/>
                </a:tc>
                <a:extLst>
                  <a:ext uri="{0D108BD9-81ED-4DB2-BD59-A6C34878D82A}">
                    <a16:rowId xmlns:a16="http://schemas.microsoft.com/office/drawing/2014/main" xmlns="" val="10011"/>
                  </a:ext>
                </a:extLst>
              </a:tr>
              <a:tr h="856928">
                <a:tc>
                  <a:txBody>
                    <a:bodyPr/>
                    <a:lstStyle/>
                    <a:p>
                      <a:pPr marL="0" marR="0" fontAlgn="base">
                        <a:lnSpc>
                          <a:spcPts val="1650"/>
                        </a:lnSpc>
                        <a:spcBef>
                          <a:spcPts val="0"/>
                        </a:spcBef>
                        <a:spcAft>
                          <a:spcPts val="0"/>
                        </a:spcAft>
                      </a:pPr>
                      <a:r>
                        <a:rPr lang="en-US" sz="2300">
                          <a:effectLst/>
                          <a:latin typeface="Cabin" panose="020B0803050202020004" pitchFamily="34" charset="0"/>
                        </a:rPr>
                        <a:t>Automated Application Deployment</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mn-ea"/>
                        </a:rPr>
                        <a:t>Multi-cloud</a:t>
                      </a:r>
                      <a:r>
                        <a:rPr lang="en-US" sz="2300" baseline="0" dirty="0">
                          <a:effectLst/>
                          <a:latin typeface="Cabin" panose="020B0803050202020004" pitchFamily="34" charset="0"/>
                          <a:ea typeface="+mn-ea"/>
                        </a:rPr>
                        <a:t> Deployment with Docker</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http://bit.ly/1bF3CN6</a:t>
                      </a:r>
                    </a:p>
                  </a:txBody>
                  <a:tcPr marL="57053" marR="57053" marT="0" marB="0"/>
                </a:tc>
                <a:extLst>
                  <a:ext uri="{0D108BD9-81ED-4DB2-BD59-A6C34878D82A}">
                    <a16:rowId xmlns:a16="http://schemas.microsoft.com/office/drawing/2014/main" xmlns="" val="10012"/>
                  </a:ext>
                </a:extLst>
              </a:tr>
              <a:tr h="534583">
                <a:tc rowSpan="2">
                  <a:txBody>
                    <a:bodyPr/>
                    <a:lstStyle/>
                    <a:p>
                      <a:pPr marL="0" marR="0" fontAlgn="base">
                        <a:lnSpc>
                          <a:spcPts val="1650"/>
                        </a:lnSpc>
                        <a:spcBef>
                          <a:spcPts val="0"/>
                        </a:spcBef>
                        <a:spcAft>
                          <a:spcPts val="0"/>
                        </a:spcAft>
                      </a:pPr>
                      <a:r>
                        <a:rPr lang="en-US" sz="2300">
                          <a:effectLst/>
                          <a:latin typeface="Cabin" panose="020B0803050202020004" pitchFamily="34" charset="0"/>
                        </a:rPr>
                        <a:t>Continuous Integration and Deployment</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algn="l" defTabSz="914400" rtl="0" eaLnBrk="1" fontAlgn="base" latinLnBrk="0" hangingPunct="1">
                        <a:lnSpc>
                          <a:spcPts val="1650"/>
                        </a:lnSpc>
                        <a:spcBef>
                          <a:spcPts val="0"/>
                        </a:spcBef>
                        <a:spcAft>
                          <a:spcPts val="0"/>
                        </a:spcAft>
                      </a:pPr>
                      <a:r>
                        <a:rPr lang="en-US" sz="2300" kern="1200" dirty="0">
                          <a:solidFill>
                            <a:schemeClr val="dk1"/>
                          </a:solidFill>
                          <a:effectLst/>
                          <a:latin typeface="Cabin" panose="020B0803050202020004" pitchFamily="34" charset="0"/>
                          <a:ea typeface="+mn-ea"/>
                          <a:cs typeface="+mn-cs"/>
                        </a:rPr>
                        <a:t>Next Generation Continuous Integration &amp; Deployment with </a:t>
                      </a:r>
                      <a:r>
                        <a:rPr lang="en-US" sz="2300" kern="1200" dirty="0" err="1">
                          <a:solidFill>
                            <a:schemeClr val="dk1"/>
                          </a:solidFill>
                          <a:effectLst/>
                          <a:latin typeface="Cabin" panose="020B0803050202020004" pitchFamily="34" charset="0"/>
                          <a:ea typeface="+mn-ea"/>
                          <a:cs typeface="+mn-cs"/>
                        </a:rPr>
                        <a:t>dotCloud’s</a:t>
                      </a:r>
                      <a:r>
                        <a:rPr lang="en-US" sz="2300" kern="1200" dirty="0">
                          <a:solidFill>
                            <a:schemeClr val="dk1"/>
                          </a:solidFill>
                          <a:effectLst/>
                          <a:latin typeface="Cabin" panose="020B0803050202020004" pitchFamily="34" charset="0"/>
                          <a:ea typeface="+mn-ea"/>
                          <a:cs typeface="+mn-cs"/>
                        </a:rPr>
                        <a:t> Docker and Strider</a:t>
                      </a: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http://bit.ly/ZwTfoy</a:t>
                      </a:r>
                    </a:p>
                  </a:txBody>
                  <a:tcPr marL="57053" marR="57053" marT="0" marB="0"/>
                </a:tc>
                <a:extLst>
                  <a:ext uri="{0D108BD9-81ED-4DB2-BD59-A6C34878D82A}">
                    <a16:rowId xmlns:a16="http://schemas.microsoft.com/office/drawing/2014/main" xmlns="" val="10013"/>
                  </a:ext>
                </a:extLst>
              </a:tr>
              <a:tr h="856928">
                <a:tc vMerge="1">
                  <a:txBody>
                    <a:bodyPr/>
                    <a:lstStyle/>
                    <a:p>
                      <a:endParaRPr lang="en-US"/>
                    </a:p>
                  </a:txBody>
                  <a:tcPr/>
                </a:tc>
                <a:tc>
                  <a:txBody>
                    <a:bodyPr/>
                    <a:lstStyle/>
                    <a:p>
                      <a:pPr marL="0" marR="0" indent="0" algn="l" defTabSz="914400" rtl="0" eaLnBrk="1" fontAlgn="base" latinLnBrk="0" hangingPunct="1">
                        <a:lnSpc>
                          <a:spcPts val="1650"/>
                        </a:lnSpc>
                        <a:spcBef>
                          <a:spcPts val="0"/>
                        </a:spcBef>
                        <a:spcAft>
                          <a:spcPts val="0"/>
                        </a:spcAft>
                        <a:buClrTx/>
                        <a:buSzTx/>
                        <a:buFontTx/>
                        <a:buNone/>
                        <a:tabLst/>
                        <a:defRPr/>
                      </a:pPr>
                      <a:r>
                        <a:rPr lang="en-US" sz="2300" kern="1200" dirty="0">
                          <a:solidFill>
                            <a:schemeClr val="dk1"/>
                          </a:solidFill>
                          <a:effectLst/>
                          <a:latin typeface="Cabin" panose="020B0803050202020004" pitchFamily="34" charset="0"/>
                          <a:ea typeface="+mn-ea"/>
                          <a:cs typeface="+mn-cs"/>
                        </a:rPr>
                        <a:t>Testing Salt States Rapidly With Docker</a:t>
                      </a:r>
                    </a:p>
                    <a:p>
                      <a:pPr marL="0" marR="0" algn="l" defTabSz="914400" rtl="0" eaLnBrk="1" fontAlgn="base" latinLnBrk="0" hangingPunct="1">
                        <a:lnSpc>
                          <a:spcPts val="1650"/>
                        </a:lnSpc>
                        <a:spcBef>
                          <a:spcPts val="0"/>
                        </a:spcBef>
                        <a:spcAft>
                          <a:spcPts val="0"/>
                        </a:spcAft>
                      </a:pPr>
                      <a:endParaRPr lang="en-US" sz="2300" kern="1200" dirty="0">
                        <a:solidFill>
                          <a:schemeClr val="dk1"/>
                        </a:solidFill>
                        <a:effectLst/>
                        <a:latin typeface="Cabin" panose="020B0803050202020004" pitchFamily="34" charset="0"/>
                        <a:ea typeface="+mn-ea"/>
                        <a:cs typeface="+mn-cs"/>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http://bit.ly/1eFBtcm</a:t>
                      </a:r>
                    </a:p>
                  </a:txBody>
                  <a:tcPr marL="57053" marR="57053" marT="0" marB="0"/>
                </a:tc>
                <a:extLst>
                  <a:ext uri="{0D108BD9-81ED-4DB2-BD59-A6C34878D82A}">
                    <a16:rowId xmlns:a16="http://schemas.microsoft.com/office/drawing/2014/main" xmlns="" val="10014"/>
                  </a:ext>
                </a:extLst>
              </a:tr>
              <a:tr h="1069163">
                <a:tc>
                  <a:txBody>
                    <a:bodyPr/>
                    <a:lstStyle/>
                    <a:p>
                      <a:pPr marL="0" marR="0" fontAlgn="base">
                        <a:lnSpc>
                          <a:spcPts val="1650"/>
                        </a:lnSpc>
                        <a:spcBef>
                          <a:spcPts val="0"/>
                        </a:spcBef>
                        <a:spcAft>
                          <a:spcPts val="0"/>
                        </a:spcAft>
                      </a:pPr>
                      <a:r>
                        <a:rPr lang="en-US" sz="2300">
                          <a:effectLst/>
                          <a:latin typeface="Cabin" panose="020B0803050202020004" pitchFamily="34" charset="0"/>
                        </a:rPr>
                        <a:t>Lightweight Desktop Virtualization</a:t>
                      </a:r>
                      <a:endParaRPr lang="en-US" sz="2300">
                        <a:effectLst/>
                        <a:latin typeface="Cabin" panose="020B0803050202020004" pitchFamily="34" charset="0"/>
                        <a:ea typeface="Times New Roman" panose="02020603050405020304" pitchFamily="18" charset="0"/>
                      </a:endParaRPr>
                    </a:p>
                  </a:txBody>
                  <a:tcPr marL="57053" marR="57053" marT="0" marB="0"/>
                </a:tc>
                <a:tc>
                  <a:txBody>
                    <a:bodyPr/>
                    <a:lstStyle/>
                    <a:p>
                      <a:pPr marL="0" marR="0" algn="l" defTabSz="914400" rtl="0" eaLnBrk="1" fontAlgn="base" latinLnBrk="0" hangingPunct="1">
                        <a:lnSpc>
                          <a:spcPts val="1650"/>
                        </a:lnSpc>
                        <a:spcBef>
                          <a:spcPts val="0"/>
                        </a:spcBef>
                        <a:spcAft>
                          <a:spcPts val="0"/>
                        </a:spcAft>
                      </a:pPr>
                      <a:r>
                        <a:rPr lang="en-US" sz="2300" u="sng" kern="1200" dirty="0">
                          <a:solidFill>
                            <a:schemeClr val="dk1"/>
                          </a:solidFill>
                          <a:effectLst/>
                          <a:latin typeface="Cabin" panose="020B0803050202020004" pitchFamily="34" charset="0"/>
                          <a:ea typeface="+mn-ea"/>
                          <a:cs typeface="+mn-cs"/>
                          <a:hlinkClick r:id="rId2" tooltip="Permalink to Docker Desktop: Your Desktop over ssh running inside of a Docker container"/>
                        </a:rPr>
                        <a:t>Docker Desktop: Your Desktop Over SSH Running Inside Of A Docker Container</a:t>
                      </a:r>
                      <a:endParaRPr lang="en-US" sz="2300" u="sng" kern="1200" dirty="0">
                        <a:solidFill>
                          <a:schemeClr val="dk1"/>
                        </a:solidFill>
                        <a:effectLst/>
                        <a:latin typeface="Cabin" panose="020B0803050202020004" pitchFamily="34" charset="0"/>
                        <a:ea typeface="+mn-ea"/>
                        <a:cs typeface="+mn-cs"/>
                      </a:endParaRPr>
                    </a:p>
                    <a:p>
                      <a:pPr marL="0" marR="0" fontAlgn="base">
                        <a:lnSpc>
                          <a:spcPts val="1650"/>
                        </a:lnSpc>
                        <a:spcBef>
                          <a:spcPts val="0"/>
                        </a:spcBef>
                        <a:spcAft>
                          <a:spcPts val="0"/>
                        </a:spcAft>
                      </a:pPr>
                      <a:r>
                        <a:rPr lang="en-US" sz="2300" dirty="0">
                          <a:effectLst/>
                          <a:latin typeface="Cabin" panose="020B0803050202020004" pitchFamily="34" charset="0"/>
                        </a:rPr>
                        <a:t> </a:t>
                      </a:r>
                      <a:endParaRPr lang="en-US" sz="2300" dirty="0">
                        <a:effectLst/>
                        <a:latin typeface="Cabin" panose="020B0803050202020004" pitchFamily="34" charset="0"/>
                        <a:ea typeface="Times New Roman" panose="02020603050405020304" pitchFamily="18" charset="0"/>
                      </a:endParaRPr>
                    </a:p>
                  </a:txBody>
                  <a:tcPr marL="57053" marR="57053" marT="0" marB="0"/>
                </a:tc>
                <a:tc>
                  <a:txBody>
                    <a:bodyPr/>
                    <a:lstStyle/>
                    <a:p>
                      <a:pPr marL="0" marR="0" fontAlgn="base">
                        <a:lnSpc>
                          <a:spcPts val="1650"/>
                        </a:lnSpc>
                        <a:spcBef>
                          <a:spcPts val="0"/>
                        </a:spcBef>
                        <a:spcAft>
                          <a:spcPts val="0"/>
                        </a:spcAft>
                      </a:pPr>
                      <a:r>
                        <a:rPr lang="en-US" sz="2300" dirty="0">
                          <a:effectLst/>
                          <a:latin typeface="Cabin" panose="020B0803050202020004" pitchFamily="34" charset="0"/>
                          <a:ea typeface="Times New Roman" panose="02020603050405020304" pitchFamily="18" charset="0"/>
                        </a:rPr>
                        <a:t>http://bit.ly/14RYL6x</a:t>
                      </a:r>
                    </a:p>
                  </a:txBody>
                  <a:tcPr marL="57053" marR="57053" marT="0" marB="0"/>
                </a:tc>
                <a:extLst>
                  <a:ext uri="{0D108BD9-81ED-4DB2-BD59-A6C34878D82A}">
                    <a16:rowId xmlns:a16="http://schemas.microsoft.com/office/drawing/2014/main" xmlns="" val="10015"/>
                  </a:ext>
                </a:extLst>
              </a:tr>
            </a:tbl>
          </a:graphicData>
        </a:graphic>
      </p:graphicFrame>
      <p:sp>
        <p:nvSpPr>
          <p:cNvPr id="6" name="TextBox 5"/>
          <p:cNvSpPr txBox="1"/>
          <p:nvPr/>
        </p:nvSpPr>
        <p:spPr>
          <a:xfrm>
            <a:off x="1600685" y="22521"/>
            <a:ext cx="14817710" cy="923330"/>
          </a:xfrm>
          <a:prstGeom prst="rect">
            <a:avLst/>
          </a:prstGeom>
          <a:noFill/>
        </p:spPr>
        <p:txBody>
          <a:bodyPr wrap="square" rtlCol="0">
            <a:spAutoFit/>
          </a:bodyPr>
          <a:lstStyle/>
          <a:p>
            <a:pPr algn="ctr"/>
            <a:r>
              <a:rPr lang="tr-TR" sz="5400" dirty="0">
                <a:solidFill>
                  <a:schemeClr val="accent5">
                    <a:lumMod val="75000"/>
                  </a:schemeClr>
                </a:solidFill>
                <a:latin typeface="Novecento sans wide Book" pitchFamily="50" charset="-94"/>
                <a:cs typeface="Klavika" panose="020B0706030404030204" pitchFamily="34" charset="0"/>
              </a:rPr>
              <a:t>Ecosystem</a:t>
            </a:r>
            <a:endParaRPr lang="tr-TR" sz="5000" dirty="0">
              <a:solidFill>
                <a:schemeClr val="accent5">
                  <a:lumMod val="75000"/>
                </a:schemeClr>
              </a:solidFill>
              <a:latin typeface="Novecento sans wide Book" pitchFamily="50" charset="-94"/>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964946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7936677" y="1594634"/>
            <a:ext cx="2323284" cy="7295336"/>
          </a:xfrm>
          <a:prstGeom prst="rect">
            <a:avLst/>
          </a:prstGeom>
        </p:spPr>
      </p:pic>
      <p:sp>
        <p:nvSpPr>
          <p:cNvPr id="16" name="TextBox 15"/>
          <p:cNvSpPr txBox="1"/>
          <p:nvPr/>
        </p:nvSpPr>
        <p:spPr>
          <a:xfrm>
            <a:off x="4537074" y="5392150"/>
            <a:ext cx="9289032" cy="1015663"/>
          </a:xfrm>
          <a:prstGeom prst="rect">
            <a:avLst/>
          </a:prstGeom>
          <a:noFill/>
        </p:spPr>
        <p:txBody>
          <a:bodyPr wrap="square" rtlCol="0">
            <a:spAutoFit/>
          </a:bodyPr>
          <a:lstStyle/>
          <a:p>
            <a:pPr algn="ctr"/>
            <a:r>
              <a:rPr lang="tr-TR" sz="6000" dirty="0">
                <a:solidFill>
                  <a:schemeClr val="accent5">
                    <a:lumMod val="75000"/>
                  </a:schemeClr>
                </a:solidFill>
                <a:latin typeface="Novecento sans wide Book" pitchFamily="50" charset="-94"/>
              </a:rPr>
              <a:t>Thank You For L</a:t>
            </a:r>
            <a:r>
              <a:rPr lang="en-US" sz="6000" dirty="0">
                <a:solidFill>
                  <a:schemeClr val="accent5">
                    <a:lumMod val="75000"/>
                  </a:schemeClr>
                </a:solidFill>
                <a:latin typeface="Novecento sans wide Book" pitchFamily="50" charset="-94"/>
              </a:rPr>
              <a:t>i</a:t>
            </a:r>
            <a:r>
              <a:rPr lang="tr-TR" sz="6000" dirty="0">
                <a:solidFill>
                  <a:schemeClr val="accent5">
                    <a:lumMod val="75000"/>
                  </a:schemeClr>
                </a:solidFill>
                <a:latin typeface="Novecento sans wide Book" pitchFamily="50" charset="-94"/>
              </a:rPr>
              <a:t>sten</a:t>
            </a:r>
            <a:r>
              <a:rPr lang="en-US" sz="6000" dirty="0">
                <a:solidFill>
                  <a:schemeClr val="accent5">
                    <a:lumMod val="75000"/>
                  </a:schemeClr>
                </a:solidFill>
                <a:latin typeface="Novecento sans wide Book" pitchFamily="50" charset="-94"/>
              </a:rPr>
              <a:t>i</a:t>
            </a:r>
            <a:r>
              <a:rPr lang="tr-TR" sz="6000" dirty="0">
                <a:solidFill>
                  <a:schemeClr val="accent5">
                    <a:lumMod val="75000"/>
                  </a:schemeClr>
                </a:solidFill>
                <a:latin typeface="Novecento sans wide Book" pitchFamily="50" charset="-94"/>
              </a:rPr>
              <a:t>ng</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63211" y="2155376"/>
            <a:ext cx="4036759" cy="3124411"/>
          </a:xfrm>
          <a:prstGeom prst="rect">
            <a:avLst/>
          </a:prstGeom>
        </p:spPr>
      </p:pic>
    </p:spTree>
    <p:extLst>
      <p:ext uri="{BB962C8B-B14F-4D97-AF65-F5344CB8AC3E}">
        <p14:creationId xmlns:p14="http://schemas.microsoft.com/office/powerpoint/2010/main" val="1762867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4970211" y="172338"/>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Challenges</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11142" y="-3162199"/>
            <a:ext cx="1168254" cy="9003175"/>
          </a:xfrm>
          <a:prstGeom prst="rect">
            <a:avLst/>
          </a:prstGeom>
        </p:spPr>
      </p:pic>
      <p:pic>
        <p:nvPicPr>
          <p:cNvPr id="118" name="Picture 117"/>
          <p:cNvPicPr>
            <a:picLocks noChangeAspect="1"/>
          </p:cNvPicPr>
          <p:nvPr/>
        </p:nvPicPr>
        <p:blipFill>
          <a:blip r:embed="rId5"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6850443" y="8925129"/>
            <a:ext cx="1080120" cy="972486"/>
          </a:xfrm>
          <a:prstGeom prst="rect">
            <a:avLst/>
          </a:prstGeom>
        </p:spPr>
      </p:pic>
      <p:sp>
        <p:nvSpPr>
          <p:cNvPr id="47" name="Rectangle 46"/>
          <p:cNvSpPr/>
          <p:nvPr/>
        </p:nvSpPr>
        <p:spPr>
          <a:xfrm>
            <a:off x="4516239" y="2826096"/>
            <a:ext cx="2172077" cy="1689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137160" tIns="68581" rIns="137160" bIns="68581" rtlCol="0" anchor="ctr"/>
          <a:lstStyle/>
          <a:p>
            <a:pPr algn="ctr" defTabSz="1371874"/>
            <a:endParaRPr lang="en-US" sz="2701" dirty="0">
              <a:solidFill>
                <a:prstClr val="white"/>
              </a:solidFill>
            </a:endParaRPr>
          </a:p>
        </p:txBody>
      </p:sp>
      <p:grpSp>
        <p:nvGrpSpPr>
          <p:cNvPr id="48" name="Group 47"/>
          <p:cNvGrpSpPr/>
          <p:nvPr/>
        </p:nvGrpSpPr>
        <p:grpSpPr>
          <a:xfrm>
            <a:off x="4739389" y="4472787"/>
            <a:ext cx="1744711" cy="2129624"/>
            <a:chOff x="2590800" y="2667000"/>
            <a:chExt cx="1685542" cy="2057400"/>
          </a:xfrm>
          <a:solidFill>
            <a:srgbClr val="92D050"/>
          </a:solidFill>
        </p:grpSpPr>
        <p:sp>
          <p:nvSpPr>
            <p:cNvPr id="49" name="Hexagon 48"/>
            <p:cNvSpPr/>
            <p:nvPr/>
          </p:nvSpPr>
          <p:spPr>
            <a:xfrm>
              <a:off x="2590800" y="2971800"/>
              <a:ext cx="618742" cy="533398"/>
            </a:xfrm>
            <a:prstGeom prst="hexago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0" name="Hexagon 49"/>
            <p:cNvSpPr/>
            <p:nvPr/>
          </p:nvSpPr>
          <p:spPr>
            <a:xfrm>
              <a:off x="3115058" y="3276600"/>
              <a:ext cx="618742" cy="533398"/>
            </a:xfrm>
            <a:prstGeom prst="hexago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1" name="Hexagon 50"/>
            <p:cNvSpPr/>
            <p:nvPr/>
          </p:nvSpPr>
          <p:spPr>
            <a:xfrm>
              <a:off x="3648458" y="2971800"/>
              <a:ext cx="618742" cy="533398"/>
            </a:xfrm>
            <a:prstGeom prst="hexagon">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2" name="Hexagon 51"/>
            <p:cNvSpPr/>
            <p:nvPr/>
          </p:nvSpPr>
          <p:spPr>
            <a:xfrm>
              <a:off x="3124200" y="2667000"/>
              <a:ext cx="618742" cy="533398"/>
            </a:xfrm>
            <a:prstGeom prst="hexagon">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3" name="Hexagon 52"/>
            <p:cNvSpPr/>
            <p:nvPr/>
          </p:nvSpPr>
          <p:spPr>
            <a:xfrm>
              <a:off x="3657600" y="3581402"/>
              <a:ext cx="618742" cy="533398"/>
            </a:xfrm>
            <a:prstGeom prst="hexagon">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4" name="Hexagon 53"/>
            <p:cNvSpPr/>
            <p:nvPr/>
          </p:nvSpPr>
          <p:spPr>
            <a:xfrm>
              <a:off x="3115058" y="3886202"/>
              <a:ext cx="618742" cy="533398"/>
            </a:xfrm>
            <a:prstGeom prst="hexag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55" name="Hexagon 54"/>
            <p:cNvSpPr/>
            <p:nvPr/>
          </p:nvSpPr>
          <p:spPr>
            <a:xfrm>
              <a:off x="3657600" y="4191002"/>
              <a:ext cx="618742" cy="533398"/>
            </a:xfrm>
            <a:prstGeom prst="hexag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grpSp>
      <p:sp>
        <p:nvSpPr>
          <p:cNvPr id="56" name="Oval 55"/>
          <p:cNvSpPr/>
          <p:nvPr/>
        </p:nvSpPr>
        <p:spPr>
          <a:xfrm>
            <a:off x="1071748" y="4122886"/>
            <a:ext cx="3086636" cy="297231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37160" tIns="68581" rIns="137160" bIns="68581" rtlCol="0" anchor="ctr"/>
          <a:lstStyle/>
          <a:p>
            <a:pPr algn="ctr" defTabSz="1371874"/>
            <a:endParaRPr lang="en-US" sz="2400" dirty="0">
              <a:solidFill>
                <a:srgbClr val="253232"/>
              </a:solidFill>
            </a:endParaRPr>
          </a:p>
        </p:txBody>
      </p:sp>
      <p:cxnSp>
        <p:nvCxnSpPr>
          <p:cNvPr id="57" name="Straight Connector 56"/>
          <p:cNvCxnSpPr/>
          <p:nvPr/>
        </p:nvCxnSpPr>
        <p:spPr>
          <a:xfrm>
            <a:off x="3429595" y="3773249"/>
            <a:ext cx="514439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3522540" y="7023751"/>
            <a:ext cx="514439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nvGrpSpPr>
          <p:cNvPr id="59" name="Group 58"/>
          <p:cNvGrpSpPr/>
          <p:nvPr/>
        </p:nvGrpSpPr>
        <p:grpSpPr>
          <a:xfrm>
            <a:off x="4344162" y="8385613"/>
            <a:ext cx="2425214" cy="417709"/>
            <a:chOff x="5867400" y="5588976"/>
            <a:chExt cx="1616529" cy="278424"/>
          </a:xfrm>
        </p:grpSpPr>
        <p:sp>
          <p:nvSpPr>
            <p:cNvPr id="60" name="Flowchart: Magnetic Disk 59"/>
            <p:cNvSpPr/>
            <p:nvPr/>
          </p:nvSpPr>
          <p:spPr>
            <a:xfrm>
              <a:off x="6797488"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1" name="Flowchart: Magnetic Disk 60"/>
            <p:cNvSpPr/>
            <p:nvPr/>
          </p:nvSpPr>
          <p:spPr>
            <a:xfrm>
              <a:off x="7034252"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2" name="Flowchart: Magnetic Disk 61"/>
            <p:cNvSpPr/>
            <p:nvPr/>
          </p:nvSpPr>
          <p:spPr>
            <a:xfrm>
              <a:off x="7271017"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3" name="Flowchart: Magnetic Disk 62"/>
            <p:cNvSpPr/>
            <p:nvPr/>
          </p:nvSpPr>
          <p:spPr>
            <a:xfrm>
              <a:off x="5867400"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4" name="Flowchart: Magnetic Disk 63"/>
            <p:cNvSpPr/>
            <p:nvPr/>
          </p:nvSpPr>
          <p:spPr>
            <a:xfrm>
              <a:off x="6104164"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sp>
          <p:nvSpPr>
            <p:cNvPr id="65" name="Flowchart: Magnetic Disk 64"/>
            <p:cNvSpPr/>
            <p:nvPr/>
          </p:nvSpPr>
          <p:spPr>
            <a:xfrm>
              <a:off x="6340929" y="5588976"/>
              <a:ext cx="212912" cy="278424"/>
            </a:xfrm>
            <a:prstGeom prst="flowChartMagneticDisk">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endParaRPr lang="en-US" sz="2701">
                <a:solidFill>
                  <a:prstClr val="white"/>
                </a:solidFill>
              </a:endParaRPr>
            </a:p>
          </p:txBody>
        </p:sp>
      </p:grpSp>
      <p:sp>
        <p:nvSpPr>
          <p:cNvPr id="66" name="Left Arrow Callout 65"/>
          <p:cNvSpPr/>
          <p:nvPr/>
        </p:nvSpPr>
        <p:spPr>
          <a:xfrm>
            <a:off x="7202155" y="4344850"/>
            <a:ext cx="5230134" cy="1828930"/>
          </a:xfrm>
          <a:prstGeom prst="leftArrowCallout">
            <a:avLst>
              <a:gd name="adj1" fmla="val 25000"/>
              <a:gd name="adj2" fmla="val 25000"/>
              <a:gd name="adj3" fmla="val 25000"/>
              <a:gd name="adj4" fmla="val 7454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How to ensure services interact consistently, avoid dependency hell</a:t>
            </a:r>
          </a:p>
        </p:txBody>
      </p:sp>
      <p:sp>
        <p:nvSpPr>
          <p:cNvPr id="67" name="Left Arrow Callout 66"/>
          <p:cNvSpPr/>
          <p:nvPr/>
        </p:nvSpPr>
        <p:spPr>
          <a:xfrm>
            <a:off x="7202155" y="7660124"/>
            <a:ext cx="5273006" cy="1828930"/>
          </a:xfrm>
          <a:prstGeom prst="leftArrowCallout">
            <a:avLst>
              <a:gd name="adj1" fmla="val 25000"/>
              <a:gd name="adj2" fmla="val 25000"/>
              <a:gd name="adj3" fmla="val 25000"/>
              <a:gd name="adj4" fmla="val 7688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How to migrate &amp; scale quickly, ensure compatibility</a:t>
            </a:r>
          </a:p>
        </p:txBody>
      </p:sp>
      <p:sp>
        <p:nvSpPr>
          <p:cNvPr id="68" name="Left Arrow Callout 67"/>
          <p:cNvSpPr/>
          <p:nvPr/>
        </p:nvSpPr>
        <p:spPr>
          <a:xfrm>
            <a:off x="12189360" y="6016966"/>
            <a:ext cx="5072943" cy="1828930"/>
          </a:xfrm>
          <a:prstGeom prst="leftArrowCallout">
            <a:avLst>
              <a:gd name="adj1" fmla="val 25000"/>
              <a:gd name="adj2" fmla="val 25000"/>
              <a:gd name="adj3" fmla="val 25000"/>
              <a:gd name="adj4" fmla="val 739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874"/>
            <a:r>
              <a:rPr lang="en-US" sz="2701" dirty="0">
                <a:solidFill>
                  <a:prstClr val="white"/>
                </a:solidFill>
              </a:rPr>
              <a:t>How to avoid n X n different </a:t>
            </a:r>
            <a:r>
              <a:rPr lang="en-US" sz="2701" dirty="0" err="1">
                <a:solidFill>
                  <a:prstClr val="white"/>
                </a:solidFill>
              </a:rPr>
              <a:t>configs</a:t>
            </a:r>
            <a:endParaRPr lang="en-US" sz="2701" dirty="0">
              <a:solidFill>
                <a:prstClr val="white"/>
              </a:solidFill>
            </a:endParaRPr>
          </a:p>
        </p:txBody>
      </p:sp>
      <p:sp>
        <p:nvSpPr>
          <p:cNvPr id="69" name="TextBox 68"/>
          <p:cNvSpPr txBox="1"/>
          <p:nvPr/>
        </p:nvSpPr>
        <p:spPr>
          <a:xfrm>
            <a:off x="871695" y="7560095"/>
            <a:ext cx="3015186" cy="2170466"/>
          </a:xfrm>
          <a:prstGeom prst="rect">
            <a:avLst/>
          </a:prstGeom>
          <a:noFill/>
        </p:spPr>
        <p:txBody>
          <a:bodyPr wrap="square" rtlCol="0">
            <a:spAutoFit/>
          </a:bodyPr>
          <a:lstStyle/>
          <a:p>
            <a:pPr algn="ctr" defTabSz="1371874"/>
            <a:r>
              <a:rPr lang="en-US" sz="2701" dirty="0">
                <a:solidFill>
                  <a:srgbClr val="253232"/>
                </a:solidFill>
              </a:rPr>
              <a:t>Running on any available set of physical resources</a:t>
            </a:r>
          </a:p>
          <a:p>
            <a:pPr algn="ctr" defTabSz="1371874"/>
            <a:r>
              <a:rPr lang="en-US" sz="2701" dirty="0">
                <a:solidFill>
                  <a:srgbClr val="253232"/>
                </a:solidFill>
              </a:rPr>
              <a:t>(public/private/</a:t>
            </a:r>
          </a:p>
          <a:p>
            <a:pPr algn="ctr" defTabSz="1371874"/>
            <a:r>
              <a:rPr lang="en-US" sz="2701" dirty="0">
                <a:solidFill>
                  <a:srgbClr val="253232"/>
                </a:solidFill>
              </a:rPr>
              <a:t>virtualized)</a:t>
            </a:r>
          </a:p>
        </p:txBody>
      </p:sp>
      <p:sp>
        <p:nvSpPr>
          <p:cNvPr id="70" name="TextBox 69"/>
          <p:cNvSpPr txBox="1"/>
          <p:nvPr/>
        </p:nvSpPr>
        <p:spPr>
          <a:xfrm>
            <a:off x="771659" y="4544910"/>
            <a:ext cx="3100926" cy="1754839"/>
          </a:xfrm>
          <a:prstGeom prst="rect">
            <a:avLst/>
          </a:prstGeom>
          <a:noFill/>
        </p:spPr>
        <p:txBody>
          <a:bodyPr wrap="square" rtlCol="0">
            <a:spAutoFit/>
          </a:bodyPr>
          <a:lstStyle/>
          <a:p>
            <a:pPr algn="ctr" defTabSz="1371874"/>
            <a:r>
              <a:rPr lang="en-US" sz="2701" dirty="0">
                <a:solidFill>
                  <a:srgbClr val="253232"/>
                </a:solidFill>
              </a:rPr>
              <a:t>Assembled by developers using best available  services</a:t>
            </a:r>
          </a:p>
        </p:txBody>
      </p:sp>
      <p:sp>
        <p:nvSpPr>
          <p:cNvPr id="71" name="TextBox 70"/>
          <p:cNvSpPr txBox="1"/>
          <p:nvPr/>
        </p:nvSpPr>
        <p:spPr>
          <a:xfrm>
            <a:off x="628767" y="2472866"/>
            <a:ext cx="3358145" cy="923586"/>
          </a:xfrm>
          <a:prstGeom prst="rect">
            <a:avLst/>
          </a:prstGeom>
          <a:noFill/>
        </p:spPr>
        <p:txBody>
          <a:bodyPr wrap="square" rtlCol="0">
            <a:spAutoFit/>
          </a:bodyPr>
          <a:lstStyle/>
          <a:p>
            <a:pPr algn="ctr" defTabSz="1371874"/>
            <a:r>
              <a:rPr lang="en-US" sz="2701" dirty="0">
                <a:solidFill>
                  <a:srgbClr val="253232"/>
                </a:solidFill>
              </a:rPr>
              <a:t>Thin app on mobile, tablet</a:t>
            </a:r>
          </a:p>
        </p:txBody>
      </p:sp>
      <p:sp>
        <p:nvSpPr>
          <p:cNvPr id="72" name="TextBox 71"/>
          <p:cNvSpPr txBox="1"/>
          <p:nvPr/>
        </p:nvSpPr>
        <p:spPr>
          <a:xfrm>
            <a:off x="4918756" y="2062577"/>
            <a:ext cx="1367041" cy="784960"/>
          </a:xfrm>
          <a:prstGeom prst="rect">
            <a:avLst/>
          </a:prstGeom>
          <a:noFill/>
        </p:spPr>
        <p:txBody>
          <a:bodyPr wrap="none" lIns="137160" tIns="68581" rIns="137160" bIns="68581" rtlCol="0">
            <a:spAutoFit/>
          </a:bodyPr>
          <a:lstStyle/>
          <a:p>
            <a:pPr defTabSz="1371874"/>
            <a:r>
              <a:rPr lang="en-US" sz="4201" dirty="0">
                <a:solidFill>
                  <a:srgbClr val="394D54"/>
                </a:solidFill>
              </a:rPr>
              <a:t>2015</a:t>
            </a:r>
          </a:p>
        </p:txBody>
      </p:sp>
    </p:spTree>
    <p:extLst>
      <p:ext uri="{BB962C8B-B14F-4D97-AF65-F5344CB8AC3E}">
        <p14:creationId xmlns:p14="http://schemas.microsoft.com/office/powerpoint/2010/main" val="3895073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4970211" y="96667"/>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The Challenge</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969555" y="8601470"/>
            <a:ext cx="825397" cy="259228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454536" y="-3240626"/>
            <a:ext cx="1168254" cy="9003175"/>
          </a:xfrm>
          <a:prstGeom prst="rect">
            <a:avLst/>
          </a:prstGeom>
        </p:spPr>
      </p:pic>
      <p:sp>
        <p:nvSpPr>
          <p:cNvPr id="32" name="Line 1"/>
          <p:cNvSpPr>
            <a:spLocks noChangeShapeType="1"/>
          </p:cNvSpPr>
          <p:nvPr/>
        </p:nvSpPr>
        <p:spPr bwMode="auto">
          <a:xfrm>
            <a:off x="833359" y="6175582"/>
            <a:ext cx="16185786" cy="1193"/>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defTabSz="1371874"/>
            <a:endParaRPr lang="en-US" sz="600">
              <a:solidFill>
                <a:srgbClr val="394D54"/>
              </a:solidFill>
            </a:endParaRPr>
          </a:p>
        </p:txBody>
      </p:sp>
      <p:sp>
        <p:nvSpPr>
          <p:cNvPr id="33" name="Rectangle 2"/>
          <p:cNvSpPr>
            <a:spLocks/>
          </p:cNvSpPr>
          <p:nvPr/>
        </p:nvSpPr>
        <p:spPr bwMode="auto">
          <a:xfrm>
            <a:off x="3246028" y="2461292"/>
            <a:ext cx="213520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Static website</a:t>
            </a:r>
          </a:p>
        </p:txBody>
      </p:sp>
      <p:sp>
        <p:nvSpPr>
          <p:cNvPr id="34" name="Rectangle 3"/>
          <p:cNvSpPr>
            <a:spLocks/>
          </p:cNvSpPr>
          <p:nvPr/>
        </p:nvSpPr>
        <p:spPr bwMode="auto">
          <a:xfrm>
            <a:off x="8484642" y="3713008"/>
            <a:ext cx="2167388"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Web frontend </a:t>
            </a:r>
          </a:p>
        </p:txBody>
      </p:sp>
      <p:sp>
        <p:nvSpPr>
          <p:cNvPr id="35" name="Rectangle 4"/>
          <p:cNvSpPr>
            <a:spLocks/>
          </p:cNvSpPr>
          <p:nvPr/>
        </p:nvSpPr>
        <p:spPr bwMode="auto">
          <a:xfrm>
            <a:off x="7927095" y="1932983"/>
            <a:ext cx="130805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a:solidFill>
                  <a:srgbClr val="394D54"/>
                </a:solidFill>
                <a:ea typeface="Gill Sans" charset="0"/>
                <a:cs typeface="Gill Sans" charset="0"/>
              </a:rPr>
              <a:t>User DB</a:t>
            </a:r>
          </a:p>
        </p:txBody>
      </p:sp>
      <p:sp>
        <p:nvSpPr>
          <p:cNvPr id="36" name="Rectangle 5"/>
          <p:cNvSpPr>
            <a:spLocks/>
          </p:cNvSpPr>
          <p:nvPr/>
        </p:nvSpPr>
        <p:spPr bwMode="auto">
          <a:xfrm>
            <a:off x="11073982" y="2561713"/>
            <a:ext cx="103874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Queue</a:t>
            </a:r>
          </a:p>
        </p:txBody>
      </p:sp>
      <p:sp>
        <p:nvSpPr>
          <p:cNvPr id="37" name="Rectangle 6"/>
          <p:cNvSpPr>
            <a:spLocks/>
          </p:cNvSpPr>
          <p:nvPr/>
        </p:nvSpPr>
        <p:spPr bwMode="auto">
          <a:xfrm>
            <a:off x="13141188" y="2566350"/>
            <a:ext cx="1962076"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Analytics DB</a:t>
            </a:r>
          </a:p>
        </p:txBody>
      </p:sp>
      <p:sp>
        <p:nvSpPr>
          <p:cNvPr id="38" name="Rectangle 7"/>
          <p:cNvSpPr>
            <a:spLocks/>
          </p:cNvSpPr>
          <p:nvPr/>
        </p:nvSpPr>
        <p:spPr bwMode="auto">
          <a:xfrm>
            <a:off x="2796149" y="3903156"/>
            <a:ext cx="3154710"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Background workers</a:t>
            </a:r>
          </a:p>
        </p:txBody>
      </p:sp>
      <p:sp>
        <p:nvSpPr>
          <p:cNvPr id="39" name="Rectangle 8"/>
          <p:cNvSpPr>
            <a:spLocks/>
          </p:cNvSpPr>
          <p:nvPr/>
        </p:nvSpPr>
        <p:spPr bwMode="auto">
          <a:xfrm>
            <a:off x="12622556" y="4634066"/>
            <a:ext cx="1981312" cy="415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701" dirty="0">
                <a:solidFill>
                  <a:srgbClr val="394D54"/>
                </a:solidFill>
                <a:ea typeface="Gill Sans" charset="0"/>
                <a:cs typeface="Gill Sans" charset="0"/>
              </a:rPr>
              <a:t>API endpoint</a:t>
            </a:r>
          </a:p>
        </p:txBody>
      </p:sp>
      <p:sp>
        <p:nvSpPr>
          <p:cNvPr id="40" name="Rectangle 9"/>
          <p:cNvSpPr>
            <a:spLocks/>
          </p:cNvSpPr>
          <p:nvPr/>
        </p:nvSpPr>
        <p:spPr bwMode="auto">
          <a:xfrm>
            <a:off x="1611426" y="2763110"/>
            <a:ext cx="4982441" cy="81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nginx</a:t>
            </a:r>
            <a:r>
              <a:rPr lang="en-US" sz="1577" dirty="0">
                <a:solidFill>
                  <a:srgbClr val="282828"/>
                </a:solidFill>
                <a:ea typeface="Gill Sans" charset="0"/>
                <a:cs typeface="Gill Sans" charset="0"/>
              </a:rPr>
              <a:t> 1.5 + </a:t>
            </a:r>
            <a:r>
              <a:rPr lang="en-US" sz="1577" dirty="0" err="1">
                <a:solidFill>
                  <a:srgbClr val="282828"/>
                </a:solidFill>
                <a:ea typeface="Gill Sans" charset="0"/>
                <a:cs typeface="Gill Sans" charset="0"/>
              </a:rPr>
              <a:t>modsecurity</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openssl</a:t>
            </a:r>
            <a:r>
              <a:rPr lang="en-US" sz="1577" dirty="0">
                <a:solidFill>
                  <a:srgbClr val="282828"/>
                </a:solidFill>
                <a:ea typeface="Gill Sans" charset="0"/>
                <a:cs typeface="Gill Sans" charset="0"/>
              </a:rPr>
              <a:t> + bootstrap 2</a:t>
            </a:r>
          </a:p>
        </p:txBody>
      </p:sp>
      <p:sp>
        <p:nvSpPr>
          <p:cNvPr id="41" name="Rectangle 10"/>
          <p:cNvSpPr>
            <a:spLocks/>
          </p:cNvSpPr>
          <p:nvPr/>
        </p:nvSpPr>
        <p:spPr bwMode="auto">
          <a:xfrm>
            <a:off x="7462518" y="2520553"/>
            <a:ext cx="2043829" cy="242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postgresql</a:t>
            </a:r>
            <a:r>
              <a:rPr lang="en-US" sz="1577" dirty="0">
                <a:solidFill>
                  <a:srgbClr val="282828"/>
                </a:solidFill>
                <a:ea typeface="Gill Sans" charset="0"/>
                <a:cs typeface="Gill Sans" charset="0"/>
              </a:rPr>
              <a:t> + pgv8 + v8</a:t>
            </a:r>
          </a:p>
        </p:txBody>
      </p:sp>
      <p:sp>
        <p:nvSpPr>
          <p:cNvPr id="42" name="Rectangle 11"/>
          <p:cNvSpPr>
            <a:spLocks/>
          </p:cNvSpPr>
          <p:nvPr/>
        </p:nvSpPr>
        <p:spPr bwMode="auto">
          <a:xfrm>
            <a:off x="12934977" y="3079922"/>
            <a:ext cx="3004027" cy="242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hadoop</a:t>
            </a:r>
            <a:r>
              <a:rPr lang="en-US" sz="1577" dirty="0">
                <a:solidFill>
                  <a:srgbClr val="282828"/>
                </a:solidFill>
                <a:ea typeface="Gill Sans" charset="0"/>
                <a:cs typeface="Gill Sans" charset="0"/>
              </a:rPr>
              <a:t> + hive + thrift + </a:t>
            </a:r>
            <a:r>
              <a:rPr lang="en-US" sz="1577" dirty="0" err="1">
                <a:solidFill>
                  <a:srgbClr val="282828"/>
                </a:solidFill>
                <a:ea typeface="Gill Sans" charset="0"/>
                <a:cs typeface="Gill Sans" charset="0"/>
              </a:rPr>
              <a:t>OpenJDK</a:t>
            </a:r>
            <a:endParaRPr lang="en-US" sz="1577" dirty="0">
              <a:solidFill>
                <a:srgbClr val="282828"/>
              </a:solidFill>
              <a:ea typeface="Gill Sans" charset="0"/>
              <a:cs typeface="Gill Sans" charset="0"/>
            </a:endParaRPr>
          </a:p>
        </p:txBody>
      </p:sp>
      <p:sp>
        <p:nvSpPr>
          <p:cNvPr id="43" name="Rectangle 12"/>
          <p:cNvSpPr>
            <a:spLocks/>
          </p:cNvSpPr>
          <p:nvPr/>
        </p:nvSpPr>
        <p:spPr bwMode="auto">
          <a:xfrm>
            <a:off x="7075923" y="4231719"/>
            <a:ext cx="4982441" cy="447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a:solidFill>
                  <a:srgbClr val="282828"/>
                </a:solidFill>
                <a:ea typeface="Gill Sans" charset="0"/>
                <a:cs typeface="Gill Sans" charset="0"/>
              </a:rPr>
              <a:t>Ruby + Rails + sass + Unicorn</a:t>
            </a:r>
          </a:p>
        </p:txBody>
      </p:sp>
      <p:sp>
        <p:nvSpPr>
          <p:cNvPr id="44" name="Rectangle 13"/>
          <p:cNvSpPr>
            <a:spLocks/>
          </p:cNvSpPr>
          <p:nvPr/>
        </p:nvSpPr>
        <p:spPr bwMode="auto">
          <a:xfrm>
            <a:off x="9102133" y="3086714"/>
            <a:ext cx="4982441" cy="447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err="1">
                <a:solidFill>
                  <a:srgbClr val="282828"/>
                </a:solidFill>
                <a:ea typeface="Gill Sans" charset="0"/>
                <a:cs typeface="Gill Sans" charset="0"/>
              </a:rPr>
              <a:t>Redis</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redis</a:t>
            </a:r>
            <a:r>
              <a:rPr lang="en-US" sz="1577" dirty="0">
                <a:solidFill>
                  <a:srgbClr val="282828"/>
                </a:solidFill>
                <a:ea typeface="Gill Sans" charset="0"/>
                <a:cs typeface="Gill Sans" charset="0"/>
              </a:rPr>
              <a:t>-sentinel</a:t>
            </a:r>
          </a:p>
        </p:txBody>
      </p:sp>
      <p:sp>
        <p:nvSpPr>
          <p:cNvPr id="45" name="Rectangle 14"/>
          <p:cNvSpPr>
            <a:spLocks/>
          </p:cNvSpPr>
          <p:nvPr/>
        </p:nvSpPr>
        <p:spPr bwMode="auto">
          <a:xfrm>
            <a:off x="1286271" y="4349802"/>
            <a:ext cx="6392386" cy="81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a:solidFill>
                  <a:srgbClr val="282828"/>
                </a:solidFill>
                <a:ea typeface="Gill Sans" charset="0"/>
                <a:cs typeface="Gill Sans" charset="0"/>
              </a:rPr>
              <a:t>Python 3.0 + celery + </a:t>
            </a:r>
            <a:r>
              <a:rPr lang="en-US" sz="1577" dirty="0" err="1">
                <a:solidFill>
                  <a:srgbClr val="282828"/>
                </a:solidFill>
                <a:ea typeface="Gill Sans" charset="0"/>
                <a:cs typeface="Gill Sans" charset="0"/>
              </a:rPr>
              <a:t>pyredis</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libcurl</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ffmpeg</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libopencv</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nodejs</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phantomjs</a:t>
            </a:r>
            <a:endParaRPr lang="en-US" sz="1577" dirty="0">
              <a:solidFill>
                <a:srgbClr val="282828"/>
              </a:solidFill>
              <a:ea typeface="Gill Sans" charset="0"/>
              <a:cs typeface="Gill Sans" charset="0"/>
            </a:endParaRPr>
          </a:p>
        </p:txBody>
      </p:sp>
      <p:sp>
        <p:nvSpPr>
          <p:cNvPr id="46" name="Rectangle 15"/>
          <p:cNvSpPr>
            <a:spLocks/>
          </p:cNvSpPr>
          <p:nvPr/>
        </p:nvSpPr>
        <p:spPr bwMode="auto">
          <a:xfrm>
            <a:off x="10764793" y="4974161"/>
            <a:ext cx="6392386" cy="81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defTabSz="1371874"/>
            <a:r>
              <a:rPr lang="en-US" sz="1577" dirty="0">
                <a:solidFill>
                  <a:srgbClr val="282828"/>
                </a:solidFill>
                <a:ea typeface="Gill Sans" charset="0"/>
                <a:cs typeface="Gill Sans" charset="0"/>
              </a:rPr>
              <a:t>Python 2.7 + Flask + </a:t>
            </a:r>
            <a:r>
              <a:rPr lang="en-US" sz="1577" dirty="0" err="1">
                <a:solidFill>
                  <a:srgbClr val="282828"/>
                </a:solidFill>
                <a:ea typeface="Gill Sans" charset="0"/>
                <a:cs typeface="Gill Sans" charset="0"/>
              </a:rPr>
              <a:t>pyredis</a:t>
            </a:r>
            <a:r>
              <a:rPr lang="en-US" sz="1577" dirty="0">
                <a:solidFill>
                  <a:srgbClr val="282828"/>
                </a:solidFill>
                <a:ea typeface="Gill Sans" charset="0"/>
                <a:cs typeface="Gill Sans" charset="0"/>
              </a:rPr>
              <a:t> + celery + </a:t>
            </a:r>
            <a:r>
              <a:rPr lang="en-US" sz="1577" dirty="0" err="1">
                <a:solidFill>
                  <a:srgbClr val="282828"/>
                </a:solidFill>
                <a:ea typeface="Gill Sans" charset="0"/>
                <a:cs typeface="Gill Sans" charset="0"/>
              </a:rPr>
              <a:t>psycopg</a:t>
            </a:r>
            <a:r>
              <a:rPr lang="en-US" sz="1577" dirty="0">
                <a:solidFill>
                  <a:srgbClr val="282828"/>
                </a:solidFill>
                <a:ea typeface="Gill Sans" charset="0"/>
                <a:cs typeface="Gill Sans" charset="0"/>
              </a:rPr>
              <a:t> + </a:t>
            </a:r>
            <a:r>
              <a:rPr lang="en-US" sz="1577" dirty="0" err="1">
                <a:solidFill>
                  <a:srgbClr val="282828"/>
                </a:solidFill>
                <a:ea typeface="Gill Sans" charset="0"/>
                <a:cs typeface="Gill Sans" charset="0"/>
              </a:rPr>
              <a:t>postgresql</a:t>
            </a:r>
            <a:r>
              <a:rPr lang="en-US" sz="1577" dirty="0">
                <a:solidFill>
                  <a:srgbClr val="282828"/>
                </a:solidFill>
                <a:ea typeface="Gill Sans" charset="0"/>
                <a:cs typeface="Gill Sans" charset="0"/>
              </a:rPr>
              <a:t>-client</a:t>
            </a:r>
          </a:p>
        </p:txBody>
      </p:sp>
      <p:sp>
        <p:nvSpPr>
          <p:cNvPr id="73" name="Rectangle 16"/>
          <p:cNvSpPr>
            <a:spLocks/>
          </p:cNvSpPr>
          <p:nvPr/>
        </p:nvSpPr>
        <p:spPr bwMode="auto">
          <a:xfrm>
            <a:off x="3424366" y="6823431"/>
            <a:ext cx="236282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Development VM</a:t>
            </a:r>
          </a:p>
        </p:txBody>
      </p:sp>
      <p:sp>
        <p:nvSpPr>
          <p:cNvPr id="74" name="Rectangle 17"/>
          <p:cNvSpPr>
            <a:spLocks/>
          </p:cNvSpPr>
          <p:nvPr/>
        </p:nvSpPr>
        <p:spPr bwMode="auto">
          <a:xfrm>
            <a:off x="5607105" y="7722255"/>
            <a:ext cx="136800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QA server</a:t>
            </a:r>
          </a:p>
        </p:txBody>
      </p:sp>
      <p:sp>
        <p:nvSpPr>
          <p:cNvPr id="75" name="Rectangle 18"/>
          <p:cNvSpPr>
            <a:spLocks/>
          </p:cNvSpPr>
          <p:nvPr/>
        </p:nvSpPr>
        <p:spPr bwMode="auto">
          <a:xfrm>
            <a:off x="8328535" y="7008128"/>
            <a:ext cx="173124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Public Cloud</a:t>
            </a:r>
          </a:p>
        </p:txBody>
      </p:sp>
      <p:sp>
        <p:nvSpPr>
          <p:cNvPr id="76" name="Rectangle 19"/>
          <p:cNvSpPr>
            <a:spLocks/>
          </p:cNvSpPr>
          <p:nvPr/>
        </p:nvSpPr>
        <p:spPr bwMode="auto">
          <a:xfrm>
            <a:off x="8368898" y="8256747"/>
            <a:ext cx="239649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Disaster recovery</a:t>
            </a:r>
          </a:p>
        </p:txBody>
      </p:sp>
      <p:sp>
        <p:nvSpPr>
          <p:cNvPr id="77" name="Rectangle 21"/>
          <p:cNvSpPr>
            <a:spLocks/>
          </p:cNvSpPr>
          <p:nvPr/>
        </p:nvSpPr>
        <p:spPr bwMode="auto">
          <a:xfrm>
            <a:off x="12123677" y="8847099"/>
            <a:ext cx="267804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Contributor’s laptop</a:t>
            </a:r>
          </a:p>
        </p:txBody>
      </p:sp>
      <p:sp>
        <p:nvSpPr>
          <p:cNvPr id="78" name="Rectangle 20"/>
          <p:cNvSpPr>
            <a:spLocks/>
          </p:cNvSpPr>
          <p:nvPr/>
        </p:nvSpPr>
        <p:spPr bwMode="auto">
          <a:xfrm>
            <a:off x="8419295" y="9313494"/>
            <a:ext cx="261930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Production Servers</a:t>
            </a:r>
          </a:p>
        </p:txBody>
      </p:sp>
      <p:sp>
        <p:nvSpPr>
          <p:cNvPr id="79" name="TextBox 78"/>
          <p:cNvSpPr txBox="1"/>
          <p:nvPr/>
        </p:nvSpPr>
        <p:spPr>
          <a:xfrm rot="16200000">
            <a:off x="-913803" y="3419845"/>
            <a:ext cx="3279965" cy="507960"/>
          </a:xfrm>
          <a:prstGeom prst="rect">
            <a:avLst/>
          </a:prstGeom>
          <a:solidFill>
            <a:schemeClr val="accent1"/>
          </a:solidFill>
        </p:spPr>
        <p:txBody>
          <a:bodyPr wrap="square" rtlCol="0">
            <a:spAutoFit/>
          </a:bodyPr>
          <a:lstStyle/>
          <a:p>
            <a:pPr algn="ctr" defTabSz="1371874"/>
            <a:r>
              <a:rPr lang="en-US" sz="2701" b="1" dirty="0">
                <a:solidFill>
                  <a:prstClr val="white"/>
                </a:solidFill>
              </a:rPr>
              <a:t>Multiplicity of Stacks</a:t>
            </a:r>
          </a:p>
        </p:txBody>
      </p:sp>
      <p:sp>
        <p:nvSpPr>
          <p:cNvPr id="80" name="TextBox 79"/>
          <p:cNvSpPr txBox="1"/>
          <p:nvPr/>
        </p:nvSpPr>
        <p:spPr>
          <a:xfrm rot="16200000">
            <a:off x="-614806" y="7212014"/>
            <a:ext cx="2672231" cy="1339213"/>
          </a:xfrm>
          <a:prstGeom prst="rect">
            <a:avLst/>
          </a:prstGeom>
          <a:solidFill>
            <a:schemeClr val="accent1"/>
          </a:solidFill>
        </p:spPr>
        <p:txBody>
          <a:bodyPr wrap="square" rtlCol="0">
            <a:spAutoFit/>
          </a:bodyPr>
          <a:lstStyle/>
          <a:p>
            <a:pPr algn="ctr" defTabSz="1371874"/>
            <a:r>
              <a:rPr lang="en-US" sz="2701" b="1" dirty="0">
                <a:solidFill>
                  <a:prstClr val="white"/>
                </a:solidFill>
              </a:rPr>
              <a:t>Multiplicity of hardware environments</a:t>
            </a:r>
          </a:p>
        </p:txBody>
      </p:sp>
      <p:sp>
        <p:nvSpPr>
          <p:cNvPr id="81" name="Rectangle 20"/>
          <p:cNvSpPr>
            <a:spLocks/>
          </p:cNvSpPr>
          <p:nvPr/>
        </p:nvSpPr>
        <p:spPr bwMode="auto">
          <a:xfrm>
            <a:off x="12601567" y="6583704"/>
            <a:ext cx="253434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Production Cluster</a:t>
            </a:r>
          </a:p>
        </p:txBody>
      </p:sp>
      <p:pic>
        <p:nvPicPr>
          <p:cNvPr id="82" name="Picture 16"/>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565263" y="7427165"/>
            <a:ext cx="1616490" cy="103892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83" name="Rectangle 19"/>
          <p:cNvSpPr>
            <a:spLocks/>
          </p:cNvSpPr>
          <p:nvPr/>
        </p:nvSpPr>
        <p:spPr bwMode="auto">
          <a:xfrm>
            <a:off x="2631885" y="8840483"/>
            <a:ext cx="308097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defTabSz="1371874"/>
            <a:r>
              <a:rPr lang="en-US" sz="2400" dirty="0">
                <a:solidFill>
                  <a:srgbClr val="394D54"/>
                </a:solidFill>
                <a:ea typeface="Gill Sans" charset="0"/>
                <a:cs typeface="Gill Sans" charset="0"/>
              </a:rPr>
              <a:t>Customer Data Center</a:t>
            </a:r>
          </a:p>
        </p:txBody>
      </p:sp>
      <p:pic>
        <p:nvPicPr>
          <p:cNvPr id="84" name="Picture 19"/>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75543" y="6783246"/>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5" name="Picture 17"/>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4937739" y="8825803"/>
            <a:ext cx="614751" cy="48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86" name="Picture 2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241976" y="8810766"/>
            <a:ext cx="1248869" cy="958743"/>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87" name="Picture 86"/>
          <p:cNvPicPr>
            <a:picLocks noChangeAspect="1"/>
          </p:cNvPicPr>
          <p:nvPr/>
        </p:nvPicPr>
        <p:blipFill>
          <a:blip r:embed="rId9" cstate="print"/>
          <a:stretch>
            <a:fillRect/>
          </a:stretch>
        </p:blipFill>
        <p:spPr>
          <a:xfrm>
            <a:off x="13790334" y="7162954"/>
            <a:ext cx="813701" cy="1118545"/>
          </a:xfrm>
          <a:prstGeom prst="rect">
            <a:avLst/>
          </a:prstGeom>
        </p:spPr>
      </p:pic>
      <p:pic>
        <p:nvPicPr>
          <p:cNvPr id="88" name="Picture 22"/>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0441365" y="6934213"/>
            <a:ext cx="2089581" cy="1258666"/>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89" name="Freeform 88"/>
          <p:cNvSpPr/>
          <p:nvPr/>
        </p:nvSpPr>
        <p:spPr>
          <a:xfrm>
            <a:off x="11969898" y="447780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0" name="Freeform 89"/>
          <p:cNvSpPr/>
          <p:nvPr/>
        </p:nvSpPr>
        <p:spPr>
          <a:xfrm>
            <a:off x="10146599" y="2641467"/>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91" name="Freeform 90"/>
          <p:cNvSpPr/>
          <p:nvPr/>
        </p:nvSpPr>
        <p:spPr>
          <a:xfrm>
            <a:off x="11745645" y="447780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2" name="Freeform 91"/>
          <p:cNvSpPr/>
          <p:nvPr/>
        </p:nvSpPr>
        <p:spPr>
          <a:xfrm>
            <a:off x="11857340" y="46803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3" name="Freeform 92"/>
          <p:cNvSpPr/>
          <p:nvPr/>
        </p:nvSpPr>
        <p:spPr>
          <a:xfrm>
            <a:off x="9553744" y="2844049"/>
            <a:ext cx="257761" cy="143201"/>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algn="r" defTabSz="1333734">
              <a:lnSpc>
                <a:spcPct val="90000"/>
              </a:lnSpc>
              <a:spcBef>
                <a:spcPct val="0"/>
              </a:spcBef>
              <a:spcAft>
                <a:spcPct val="35000"/>
              </a:spcAft>
            </a:pPr>
            <a:endParaRPr lang="en-US" sz="3001" dirty="0">
              <a:solidFill>
                <a:srgbClr val="394D54">
                  <a:hueOff val="0"/>
                  <a:satOff val="0"/>
                  <a:lumOff val="0"/>
                  <a:alphaOff val="0"/>
                </a:srgbClr>
              </a:solidFill>
            </a:endParaRPr>
          </a:p>
        </p:txBody>
      </p:sp>
      <p:sp>
        <p:nvSpPr>
          <p:cNvPr id="94" name="Freeform 93"/>
          <p:cNvSpPr/>
          <p:nvPr/>
        </p:nvSpPr>
        <p:spPr>
          <a:xfrm>
            <a:off x="12081593" y="46803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5" name="Freeform 94"/>
          <p:cNvSpPr/>
          <p:nvPr/>
        </p:nvSpPr>
        <p:spPr>
          <a:xfrm>
            <a:off x="11969898" y="488297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6" name="Freeform 95"/>
          <p:cNvSpPr/>
          <p:nvPr/>
        </p:nvSpPr>
        <p:spPr>
          <a:xfrm>
            <a:off x="10146599" y="3046627"/>
            <a:ext cx="266352" cy="143201"/>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4320" tIns="114320" rIns="114320" bIns="114320" numCol="1" spcCol="1270" anchor="ctr" anchorCtr="0">
            <a:noAutofit/>
          </a:bodyPr>
          <a:lstStyle/>
          <a:p>
            <a:pPr defTabSz="1333734">
              <a:lnSpc>
                <a:spcPct val="90000"/>
              </a:lnSpc>
              <a:spcBef>
                <a:spcPct val="0"/>
              </a:spcBef>
              <a:spcAft>
                <a:spcPct val="35000"/>
              </a:spcAft>
            </a:pPr>
            <a:endParaRPr lang="en-US" sz="3001">
              <a:solidFill>
                <a:srgbClr val="394D54">
                  <a:hueOff val="0"/>
                  <a:satOff val="0"/>
                  <a:lumOff val="0"/>
                  <a:alphaOff val="0"/>
                </a:srgbClr>
              </a:solidFill>
            </a:endParaRPr>
          </a:p>
        </p:txBody>
      </p:sp>
      <p:sp>
        <p:nvSpPr>
          <p:cNvPr id="97" name="Freeform 96"/>
          <p:cNvSpPr/>
          <p:nvPr/>
        </p:nvSpPr>
        <p:spPr>
          <a:xfrm>
            <a:off x="11745645" y="488297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98" name="Freeform 97"/>
          <p:cNvSpPr/>
          <p:nvPr/>
        </p:nvSpPr>
        <p:spPr>
          <a:xfrm>
            <a:off x="2362798" y="248477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9" name="Freeform 98"/>
          <p:cNvSpPr/>
          <p:nvPr/>
        </p:nvSpPr>
        <p:spPr>
          <a:xfrm>
            <a:off x="2475353" y="268735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0" name="Freeform 99"/>
          <p:cNvSpPr/>
          <p:nvPr/>
        </p:nvSpPr>
        <p:spPr>
          <a:xfrm>
            <a:off x="2251100" y="268735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1" name="Freeform 100"/>
          <p:cNvSpPr/>
          <p:nvPr/>
        </p:nvSpPr>
        <p:spPr>
          <a:xfrm>
            <a:off x="7495723" y="18881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2" name="Freeform 101"/>
          <p:cNvSpPr/>
          <p:nvPr/>
        </p:nvSpPr>
        <p:spPr>
          <a:xfrm>
            <a:off x="7271470" y="18881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3" name="Freeform 102"/>
          <p:cNvSpPr/>
          <p:nvPr/>
        </p:nvSpPr>
        <p:spPr>
          <a:xfrm>
            <a:off x="7383166" y="209074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4" name="Freeform 103"/>
          <p:cNvSpPr/>
          <p:nvPr/>
        </p:nvSpPr>
        <p:spPr>
          <a:xfrm>
            <a:off x="12679939" y="236712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5" name="Freeform 104"/>
          <p:cNvSpPr/>
          <p:nvPr/>
        </p:nvSpPr>
        <p:spPr>
          <a:xfrm>
            <a:off x="12564261" y="216391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6" name="Freeform 105"/>
          <p:cNvSpPr/>
          <p:nvPr/>
        </p:nvSpPr>
        <p:spPr>
          <a:xfrm>
            <a:off x="12452565" y="236649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7" name="Freeform 106"/>
          <p:cNvSpPr/>
          <p:nvPr/>
        </p:nvSpPr>
        <p:spPr>
          <a:xfrm>
            <a:off x="2358601" y="372701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8" name="Freeform 107"/>
          <p:cNvSpPr/>
          <p:nvPr/>
        </p:nvSpPr>
        <p:spPr>
          <a:xfrm>
            <a:off x="2246044" y="392959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09" name="Freeform 108"/>
          <p:cNvSpPr/>
          <p:nvPr/>
        </p:nvSpPr>
        <p:spPr>
          <a:xfrm>
            <a:off x="2470294" y="392959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0" name="Freeform 109"/>
          <p:cNvSpPr/>
          <p:nvPr/>
        </p:nvSpPr>
        <p:spPr>
          <a:xfrm>
            <a:off x="2358601" y="413217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1" name="Freeform 110"/>
          <p:cNvSpPr/>
          <p:nvPr/>
        </p:nvSpPr>
        <p:spPr>
          <a:xfrm>
            <a:off x="10730464" y="248671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2" name="Freeform 111"/>
          <p:cNvSpPr/>
          <p:nvPr/>
        </p:nvSpPr>
        <p:spPr>
          <a:xfrm>
            <a:off x="10506211" y="248671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3" name="Freeform 112"/>
          <p:cNvSpPr/>
          <p:nvPr/>
        </p:nvSpPr>
        <p:spPr>
          <a:xfrm>
            <a:off x="10617907" y="268929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4" name="Freeform 113"/>
          <p:cNvSpPr/>
          <p:nvPr/>
        </p:nvSpPr>
        <p:spPr>
          <a:xfrm>
            <a:off x="10730464" y="289187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5" name="Freeform 114"/>
          <p:cNvSpPr/>
          <p:nvPr/>
        </p:nvSpPr>
        <p:spPr>
          <a:xfrm>
            <a:off x="10506211" y="289187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6" name="Freeform 115"/>
          <p:cNvSpPr/>
          <p:nvPr/>
        </p:nvSpPr>
        <p:spPr>
          <a:xfrm>
            <a:off x="7762607" y="368148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7" name="Freeform 116"/>
          <p:cNvSpPr/>
          <p:nvPr/>
        </p:nvSpPr>
        <p:spPr>
          <a:xfrm>
            <a:off x="7986860" y="368148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19" name="Freeform 118"/>
          <p:cNvSpPr/>
          <p:nvPr/>
        </p:nvSpPr>
        <p:spPr>
          <a:xfrm>
            <a:off x="7875166" y="388406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20" name="Freeform 119"/>
          <p:cNvSpPr/>
          <p:nvPr/>
        </p:nvSpPr>
        <p:spPr>
          <a:xfrm>
            <a:off x="7650913" y="3884069"/>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21" name="TextBox 120"/>
          <p:cNvSpPr txBox="1"/>
          <p:nvPr/>
        </p:nvSpPr>
        <p:spPr>
          <a:xfrm rot="5400000">
            <a:off x="15644732" y="2795070"/>
            <a:ext cx="3279965" cy="1339213"/>
          </a:xfrm>
          <a:prstGeom prst="rect">
            <a:avLst/>
          </a:prstGeom>
          <a:solidFill>
            <a:schemeClr val="accent1"/>
          </a:solidFill>
        </p:spPr>
        <p:txBody>
          <a:bodyPr wrap="square" rtlCol="0">
            <a:spAutoFit/>
          </a:bodyPr>
          <a:lstStyle/>
          <a:p>
            <a:pPr algn="ctr" defTabSz="1371874"/>
            <a:r>
              <a:rPr lang="en-US" sz="2701" b="1" dirty="0">
                <a:solidFill>
                  <a:prstClr val="white"/>
                </a:solidFill>
              </a:rPr>
              <a:t>Do services and apps interact appropriately?</a:t>
            </a:r>
          </a:p>
        </p:txBody>
      </p:sp>
      <p:sp>
        <p:nvSpPr>
          <p:cNvPr id="122" name="TextBox 121"/>
          <p:cNvSpPr txBox="1"/>
          <p:nvPr/>
        </p:nvSpPr>
        <p:spPr>
          <a:xfrm rot="5400000">
            <a:off x="15644732" y="7554052"/>
            <a:ext cx="3279965" cy="1339213"/>
          </a:xfrm>
          <a:prstGeom prst="rect">
            <a:avLst/>
          </a:prstGeom>
          <a:solidFill>
            <a:schemeClr val="accent1"/>
          </a:solidFill>
        </p:spPr>
        <p:txBody>
          <a:bodyPr wrap="square" rtlCol="0">
            <a:spAutoFit/>
          </a:bodyPr>
          <a:lstStyle/>
          <a:p>
            <a:pPr algn="ctr" defTabSz="1371874"/>
            <a:r>
              <a:rPr lang="en-US" sz="2701" b="1" dirty="0">
                <a:solidFill>
                  <a:prstClr val="white"/>
                </a:solidFill>
              </a:rPr>
              <a:t>Can I migrate smoothly and quickly?</a:t>
            </a:r>
          </a:p>
        </p:txBody>
      </p:sp>
      <p:grpSp>
        <p:nvGrpSpPr>
          <p:cNvPr id="123" name="Group 122"/>
          <p:cNvGrpSpPr/>
          <p:nvPr/>
        </p:nvGrpSpPr>
        <p:grpSpPr>
          <a:xfrm>
            <a:off x="7703362" y="5041654"/>
            <a:ext cx="2267858" cy="2267858"/>
            <a:chOff x="5104426" y="2860581"/>
            <a:chExt cx="1511642" cy="1511642"/>
          </a:xfrm>
        </p:grpSpPr>
        <p:cxnSp>
          <p:nvCxnSpPr>
            <p:cNvPr id="124" name="Straight Arrow Connector 1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25" name="Straight Arrow Connector 1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1229892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oup 1"/>
          <p:cNvGraphicFramePr>
            <a:graphicFrameLocks noGrp="1"/>
          </p:cNvGraphicFramePr>
          <p:nvPr>
            <p:extLst>
              <p:ext uri="{D42A27DB-BD31-4B8C-83A1-F6EECF244321}">
                <p14:modId xmlns:p14="http://schemas.microsoft.com/office/powerpoint/2010/main" val="3375410207"/>
              </p:ext>
            </p:extLst>
          </p:nvPr>
        </p:nvGraphicFramePr>
        <p:xfrm>
          <a:off x="2664867" y="2078957"/>
          <a:ext cx="11689233" cy="6881371"/>
        </p:xfrm>
        <a:graphic>
          <a:graphicData uri="http://schemas.openxmlformats.org/drawingml/2006/table">
            <a:tbl>
              <a:tblPr/>
              <a:tblGrid>
                <a:gridCol w="2597605">
                  <a:extLst>
                    <a:ext uri="{9D8B030D-6E8A-4147-A177-3AD203B41FA5}">
                      <a16:colId xmlns:a16="http://schemas.microsoft.com/office/drawing/2014/main" xmlns="" val="20000"/>
                    </a:ext>
                  </a:extLst>
                </a:gridCol>
                <a:gridCol w="1298804">
                  <a:extLst>
                    <a:ext uri="{9D8B030D-6E8A-4147-A177-3AD203B41FA5}">
                      <a16:colId xmlns:a16="http://schemas.microsoft.com/office/drawing/2014/main" xmlns="" val="20001"/>
                    </a:ext>
                  </a:extLst>
                </a:gridCol>
                <a:gridCol w="1298804">
                  <a:extLst>
                    <a:ext uri="{9D8B030D-6E8A-4147-A177-3AD203B41FA5}">
                      <a16:colId xmlns:a16="http://schemas.microsoft.com/office/drawing/2014/main" xmlns="" val="20002"/>
                    </a:ext>
                  </a:extLst>
                </a:gridCol>
                <a:gridCol w="1298804">
                  <a:extLst>
                    <a:ext uri="{9D8B030D-6E8A-4147-A177-3AD203B41FA5}">
                      <a16:colId xmlns:a16="http://schemas.microsoft.com/office/drawing/2014/main" xmlns="" val="20003"/>
                    </a:ext>
                  </a:extLst>
                </a:gridCol>
                <a:gridCol w="1298804">
                  <a:extLst>
                    <a:ext uri="{9D8B030D-6E8A-4147-A177-3AD203B41FA5}">
                      <a16:colId xmlns:a16="http://schemas.microsoft.com/office/drawing/2014/main" xmlns="" val="20004"/>
                    </a:ext>
                  </a:extLst>
                </a:gridCol>
                <a:gridCol w="1298804">
                  <a:extLst>
                    <a:ext uri="{9D8B030D-6E8A-4147-A177-3AD203B41FA5}">
                      <a16:colId xmlns:a16="http://schemas.microsoft.com/office/drawing/2014/main" xmlns="" val="20005"/>
                    </a:ext>
                  </a:extLst>
                </a:gridCol>
                <a:gridCol w="1298804">
                  <a:extLst>
                    <a:ext uri="{9D8B030D-6E8A-4147-A177-3AD203B41FA5}">
                      <a16:colId xmlns:a16="http://schemas.microsoft.com/office/drawing/2014/main" xmlns="" val="20006"/>
                    </a:ext>
                  </a:extLst>
                </a:gridCol>
                <a:gridCol w="1298804">
                  <a:extLst>
                    <a:ext uri="{9D8B030D-6E8A-4147-A177-3AD203B41FA5}">
                      <a16:colId xmlns:a16="http://schemas.microsoft.com/office/drawing/2014/main" xmlns="" val="20007"/>
                    </a:ext>
                  </a:extLst>
                </a:gridCol>
              </a:tblGrid>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2"/>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3"/>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4"/>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26391" marR="26391" marT="26391" marB="263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5"/>
                  </a:ext>
                </a:extLst>
              </a:tr>
              <a:tr h="9830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26391" marR="26391" marT="26391" marB="263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26391" marR="26391" marT="26391" marB="263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7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26391" marR="26391" marT="26391" marB="263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xmlns="" val="10006"/>
                  </a:ext>
                </a:extLst>
              </a:tr>
            </a:tbl>
          </a:graphicData>
        </a:graphic>
      </p:graphicFrame>
      <p:sp>
        <p:nvSpPr>
          <p:cNvPr id="5" name="Freeform 4"/>
          <p:cNvSpPr/>
          <p:nvPr/>
        </p:nvSpPr>
        <p:spPr>
          <a:xfrm>
            <a:off x="2189433" y="230583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6" name="Freeform 5"/>
          <p:cNvSpPr/>
          <p:nvPr/>
        </p:nvSpPr>
        <p:spPr>
          <a:xfrm>
            <a:off x="2301990" y="25084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7" name="Freeform 6"/>
          <p:cNvSpPr/>
          <p:nvPr/>
        </p:nvSpPr>
        <p:spPr>
          <a:xfrm>
            <a:off x="2077737" y="250841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8" name="Freeform 7"/>
          <p:cNvSpPr/>
          <p:nvPr/>
        </p:nvSpPr>
        <p:spPr>
          <a:xfrm>
            <a:off x="2101879" y="33857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9" name="Freeform 8"/>
          <p:cNvSpPr/>
          <p:nvPr/>
        </p:nvSpPr>
        <p:spPr>
          <a:xfrm>
            <a:off x="2326132" y="3385783"/>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0" name="Freeform 9"/>
          <p:cNvSpPr/>
          <p:nvPr/>
        </p:nvSpPr>
        <p:spPr>
          <a:xfrm>
            <a:off x="2214438" y="35883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1" name="Freeform 10"/>
          <p:cNvSpPr/>
          <p:nvPr/>
        </p:nvSpPr>
        <p:spPr>
          <a:xfrm>
            <a:off x="1990185" y="3588365"/>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2" name="Freeform 11"/>
          <p:cNvSpPr/>
          <p:nvPr/>
        </p:nvSpPr>
        <p:spPr>
          <a:xfrm>
            <a:off x="2112267" y="420479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3" name="Freeform 12"/>
          <p:cNvSpPr/>
          <p:nvPr/>
        </p:nvSpPr>
        <p:spPr>
          <a:xfrm>
            <a:off x="1999710" y="440737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4" name="Freeform 13"/>
          <p:cNvSpPr/>
          <p:nvPr/>
        </p:nvSpPr>
        <p:spPr>
          <a:xfrm>
            <a:off x="2223961" y="440737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5" name="Freeform 14"/>
          <p:cNvSpPr/>
          <p:nvPr/>
        </p:nvSpPr>
        <p:spPr>
          <a:xfrm>
            <a:off x="2112267" y="460995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6" name="Freeform 15"/>
          <p:cNvSpPr/>
          <p:nvPr/>
        </p:nvSpPr>
        <p:spPr>
          <a:xfrm>
            <a:off x="2258212" y="715279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7" name="Freeform 16"/>
          <p:cNvSpPr/>
          <p:nvPr/>
        </p:nvSpPr>
        <p:spPr>
          <a:xfrm>
            <a:off x="2033959" y="7152797"/>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18" name="Freeform 17"/>
          <p:cNvSpPr/>
          <p:nvPr/>
        </p:nvSpPr>
        <p:spPr>
          <a:xfrm>
            <a:off x="2145655" y="7355376"/>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19" name="Freeform 18"/>
          <p:cNvSpPr/>
          <p:nvPr/>
        </p:nvSpPr>
        <p:spPr>
          <a:xfrm>
            <a:off x="2258212" y="755795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0" name="Freeform 19"/>
          <p:cNvSpPr/>
          <p:nvPr/>
        </p:nvSpPr>
        <p:spPr>
          <a:xfrm>
            <a:off x="2033959" y="7557958"/>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1" name="Freeform 20"/>
          <p:cNvSpPr/>
          <p:nvPr/>
        </p:nvSpPr>
        <p:spPr>
          <a:xfrm>
            <a:off x="2097678" y="616041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2" name="Freeform 21"/>
          <p:cNvSpPr/>
          <p:nvPr/>
        </p:nvSpPr>
        <p:spPr>
          <a:xfrm>
            <a:off x="2209373" y="636299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3" name="Freeform 22"/>
          <p:cNvSpPr/>
          <p:nvPr/>
        </p:nvSpPr>
        <p:spPr>
          <a:xfrm>
            <a:off x="2097678" y="6565571"/>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210716" tIns="232806" rIns="210719" bIns="232809"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4" name="Freeform 23"/>
          <p:cNvSpPr/>
          <p:nvPr/>
        </p:nvSpPr>
        <p:spPr>
          <a:xfrm>
            <a:off x="2243624" y="529935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0716" tIns="232806" rIns="210719"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sp>
        <p:nvSpPr>
          <p:cNvPr id="25" name="Freeform 24"/>
          <p:cNvSpPr/>
          <p:nvPr/>
        </p:nvSpPr>
        <p:spPr>
          <a:xfrm>
            <a:off x="2019371" y="5299352"/>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47840" tIns="169930" rIns="147840" bIns="169930" numCol="1" spcCol="1270" anchor="ctr" anchorCtr="0">
            <a:noAutofit/>
          </a:bodyPr>
          <a:lstStyle/>
          <a:p>
            <a:pPr algn="ctr" defTabSz="2334035">
              <a:lnSpc>
                <a:spcPct val="90000"/>
              </a:lnSpc>
              <a:spcBef>
                <a:spcPct val="0"/>
              </a:spcBef>
              <a:spcAft>
                <a:spcPct val="35000"/>
              </a:spcAft>
            </a:pPr>
            <a:endParaRPr lang="en-US" sz="5251">
              <a:solidFill>
                <a:prstClr val="white"/>
              </a:solidFill>
            </a:endParaRPr>
          </a:p>
        </p:txBody>
      </p:sp>
      <p:sp>
        <p:nvSpPr>
          <p:cNvPr id="26" name="Freeform 25"/>
          <p:cNvSpPr/>
          <p:nvPr/>
        </p:nvSpPr>
        <p:spPr>
          <a:xfrm>
            <a:off x="2131068" y="5501930"/>
            <a:ext cx="207641" cy="238666"/>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10716" tIns="232806" rIns="210716" bIns="232806" numCol="1" spcCol="1270" anchor="ctr" anchorCtr="0">
            <a:noAutofit/>
          </a:bodyPr>
          <a:lstStyle/>
          <a:p>
            <a:pPr algn="ctr" defTabSz="733554">
              <a:lnSpc>
                <a:spcPct val="90000"/>
              </a:lnSpc>
              <a:spcBef>
                <a:spcPct val="0"/>
              </a:spcBef>
              <a:spcAft>
                <a:spcPct val="35000"/>
              </a:spcAft>
            </a:pPr>
            <a:endParaRPr lang="en-US" sz="1650" dirty="0">
              <a:solidFill>
                <a:prstClr val="white"/>
              </a:solidFill>
            </a:endParaRPr>
          </a:p>
        </p:txBody>
      </p:sp>
      <p:pic>
        <p:nvPicPr>
          <p:cNvPr id="27" name="Picture 19"/>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27213" y="9181363"/>
            <a:ext cx="1016923" cy="6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8"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99955" y="9033529"/>
            <a:ext cx="1046454" cy="672559"/>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9" name="Picture 28"/>
          <p:cNvPicPr>
            <a:picLocks noChangeAspect="1"/>
          </p:cNvPicPr>
          <p:nvPr/>
        </p:nvPicPr>
        <p:blipFill>
          <a:blip r:embed="rId4" cstate="print"/>
          <a:stretch>
            <a:fillRect/>
          </a:stretch>
        </p:blipFill>
        <p:spPr>
          <a:xfrm>
            <a:off x="6855491" y="9047814"/>
            <a:ext cx="718827" cy="974682"/>
          </a:xfrm>
          <a:prstGeom prst="rect">
            <a:avLst/>
          </a:prstGeom>
        </p:spPr>
      </p:pic>
      <p:pic>
        <p:nvPicPr>
          <p:cNvPr id="30" name="Picture 29"/>
          <p:cNvPicPr>
            <a:picLocks noChangeAspect="1"/>
          </p:cNvPicPr>
          <p:nvPr/>
        </p:nvPicPr>
        <p:blipFill>
          <a:blip r:embed="rId5" cstate="print"/>
          <a:stretch>
            <a:fillRect/>
          </a:stretch>
        </p:blipFill>
        <p:spPr>
          <a:xfrm>
            <a:off x="9385553" y="9024117"/>
            <a:ext cx="895630" cy="1231166"/>
          </a:xfrm>
          <a:prstGeom prst="rect">
            <a:avLst/>
          </a:prstGeom>
        </p:spPr>
      </p:pic>
      <p:pic>
        <p:nvPicPr>
          <p:cNvPr id="31" name="Picture 2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515735" y="9300198"/>
            <a:ext cx="1262859" cy="760688"/>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2" name="Picture 31"/>
          <p:cNvPicPr>
            <a:picLocks noChangeAspect="1"/>
          </p:cNvPicPr>
          <p:nvPr/>
        </p:nvPicPr>
        <p:blipFill>
          <a:blip r:embed="rId7" cstate="print"/>
          <a:stretch>
            <a:fillRect/>
          </a:stretch>
        </p:blipFill>
        <p:spPr>
          <a:xfrm>
            <a:off x="12059282" y="9371647"/>
            <a:ext cx="839970" cy="668864"/>
          </a:xfrm>
          <a:prstGeom prst="rect">
            <a:avLst/>
          </a:prstGeom>
        </p:spPr>
      </p:pic>
      <p:pic>
        <p:nvPicPr>
          <p:cNvPr id="33" name="Picture 32"/>
          <p:cNvPicPr>
            <a:picLocks noChangeAspect="1"/>
          </p:cNvPicPr>
          <p:nvPr/>
        </p:nvPicPr>
        <p:blipFill>
          <a:blip r:embed="rId4" cstate="print"/>
          <a:stretch>
            <a:fillRect/>
          </a:stretch>
        </p:blipFill>
        <p:spPr>
          <a:xfrm>
            <a:off x="13247976" y="9158407"/>
            <a:ext cx="718827" cy="974682"/>
          </a:xfrm>
          <a:prstGeom prst="rect">
            <a:avLst/>
          </a:prstGeom>
        </p:spPr>
      </p:pic>
      <p:pic>
        <p:nvPicPr>
          <p:cNvPr id="34" name="Picture 33"/>
          <p:cNvPicPr>
            <a:picLocks noChangeAspect="1"/>
          </p:cNvPicPr>
          <p:nvPr/>
        </p:nvPicPr>
        <p:blipFill>
          <a:blip r:embed="rId4" cstate="print"/>
          <a:stretch>
            <a:fillRect/>
          </a:stretch>
        </p:blipFill>
        <p:spPr>
          <a:xfrm>
            <a:off x="13418239" y="9158407"/>
            <a:ext cx="718827" cy="974682"/>
          </a:xfrm>
          <a:prstGeom prst="rect">
            <a:avLst/>
          </a:prstGeom>
        </p:spPr>
      </p:pic>
      <p:pic>
        <p:nvPicPr>
          <p:cNvPr id="35" name="Picture 34"/>
          <p:cNvPicPr>
            <a:picLocks noChangeAspect="1"/>
          </p:cNvPicPr>
          <p:nvPr/>
        </p:nvPicPr>
        <p:blipFill>
          <a:blip r:embed="rId4" cstate="print"/>
          <a:stretch>
            <a:fillRect/>
          </a:stretch>
        </p:blipFill>
        <p:spPr>
          <a:xfrm>
            <a:off x="13607389" y="9165728"/>
            <a:ext cx="718827" cy="974682"/>
          </a:xfrm>
          <a:prstGeom prst="rect">
            <a:avLst/>
          </a:prstGeom>
        </p:spPr>
      </p:pic>
      <p:graphicFrame>
        <p:nvGraphicFramePr>
          <p:cNvPr id="50" name="Table 49"/>
          <p:cNvGraphicFramePr>
            <a:graphicFrameLocks noGrp="1"/>
          </p:cNvGraphicFramePr>
          <p:nvPr>
            <p:extLst>
              <p:ext uri="{D42A27DB-BD31-4B8C-83A1-F6EECF244321}">
                <p14:modId xmlns:p14="http://schemas.microsoft.com/office/powerpoint/2010/main" val="815327652"/>
              </p:ext>
            </p:extLst>
          </p:nvPr>
        </p:nvGraphicFramePr>
        <p:xfrm>
          <a:off x="5287076" y="2072610"/>
          <a:ext cx="9052708" cy="5898318"/>
        </p:xfrm>
        <a:graphic>
          <a:graphicData uri="http://schemas.openxmlformats.org/drawingml/2006/table">
            <a:tbl>
              <a:tblPr/>
              <a:tblGrid>
                <a:gridCol w="1293244">
                  <a:extLst>
                    <a:ext uri="{9D8B030D-6E8A-4147-A177-3AD203B41FA5}">
                      <a16:colId xmlns:a16="http://schemas.microsoft.com/office/drawing/2014/main" xmlns="" val="20000"/>
                    </a:ext>
                  </a:extLst>
                </a:gridCol>
                <a:gridCol w="1293244">
                  <a:extLst>
                    <a:ext uri="{9D8B030D-6E8A-4147-A177-3AD203B41FA5}">
                      <a16:colId xmlns:a16="http://schemas.microsoft.com/office/drawing/2014/main" xmlns="" val="20001"/>
                    </a:ext>
                  </a:extLst>
                </a:gridCol>
                <a:gridCol w="1293244">
                  <a:extLst>
                    <a:ext uri="{9D8B030D-6E8A-4147-A177-3AD203B41FA5}">
                      <a16:colId xmlns:a16="http://schemas.microsoft.com/office/drawing/2014/main" xmlns="" val="20002"/>
                    </a:ext>
                  </a:extLst>
                </a:gridCol>
                <a:gridCol w="1293244">
                  <a:extLst>
                    <a:ext uri="{9D8B030D-6E8A-4147-A177-3AD203B41FA5}">
                      <a16:colId xmlns:a16="http://schemas.microsoft.com/office/drawing/2014/main" xmlns="" val="20003"/>
                    </a:ext>
                  </a:extLst>
                </a:gridCol>
                <a:gridCol w="1293244">
                  <a:extLst>
                    <a:ext uri="{9D8B030D-6E8A-4147-A177-3AD203B41FA5}">
                      <a16:colId xmlns:a16="http://schemas.microsoft.com/office/drawing/2014/main" xmlns="" val="20004"/>
                    </a:ext>
                  </a:extLst>
                </a:gridCol>
                <a:gridCol w="1293244">
                  <a:extLst>
                    <a:ext uri="{9D8B030D-6E8A-4147-A177-3AD203B41FA5}">
                      <a16:colId xmlns:a16="http://schemas.microsoft.com/office/drawing/2014/main" xmlns="" val="20005"/>
                    </a:ext>
                  </a:extLst>
                </a:gridCol>
                <a:gridCol w="1293244">
                  <a:extLst>
                    <a:ext uri="{9D8B030D-6E8A-4147-A177-3AD203B41FA5}">
                      <a16:colId xmlns:a16="http://schemas.microsoft.com/office/drawing/2014/main" xmlns="" val="20006"/>
                    </a:ext>
                  </a:extLst>
                </a:gridCol>
              </a:tblGrid>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cap="flat">
                      <a:noFill/>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2"/>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3"/>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4"/>
                  </a:ext>
                </a:extLst>
              </a:tr>
              <a:tr h="983053">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24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26391" marR="26391" marT="26391" marB="263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5"/>
                  </a:ext>
                </a:extLst>
              </a:tr>
            </a:tbl>
          </a:graphicData>
        </a:graphic>
      </p:graphicFrame>
      <p:sp>
        <p:nvSpPr>
          <p:cNvPr id="36" name="TextBox 35"/>
          <p:cNvSpPr txBox="1"/>
          <p:nvPr/>
        </p:nvSpPr>
        <p:spPr>
          <a:xfrm>
            <a:off x="4970211" y="0"/>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The Matrix From Hell</a:t>
            </a:r>
          </a:p>
        </p:txBody>
      </p:sp>
      <p:pic>
        <p:nvPicPr>
          <p:cNvPr id="37" name="Picture 3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5400000">
            <a:off x="8332525" y="-3308877"/>
            <a:ext cx="1168254" cy="9003175"/>
          </a:xfrm>
          <a:prstGeom prst="rect">
            <a:avLst/>
          </a:prstGeom>
        </p:spPr>
      </p:pic>
    </p:spTree>
    <p:extLst>
      <p:ext uri="{BB962C8B-B14F-4D97-AF65-F5344CB8AC3E}">
        <p14:creationId xmlns:p14="http://schemas.microsoft.com/office/powerpoint/2010/main" val="1687012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50242" y="2220234"/>
            <a:ext cx="1187110" cy="1172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02067" y="2790467"/>
            <a:ext cx="2167527" cy="1792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161888" y="1695888"/>
            <a:ext cx="1976382" cy="2202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066367" y="1622964"/>
            <a:ext cx="2451041" cy="1630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81968" y="3425020"/>
            <a:ext cx="2377875" cy="1520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951025" y="1857400"/>
            <a:ext cx="1975466" cy="1516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1086843" y="5391352"/>
            <a:ext cx="14995662"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defTabSz="1371874"/>
            <a:endParaRPr lang="en-US" sz="1350">
              <a:solidFill>
                <a:srgbClr val="394D54"/>
              </a:solidFill>
            </a:endParaRPr>
          </a:p>
        </p:txBody>
      </p:sp>
      <p:pic>
        <p:nvPicPr>
          <p:cNvPr id="29704" name="Picture 8"/>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1532825" y="8318359"/>
            <a:ext cx="1258447" cy="1252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2594520" y="6238956"/>
            <a:ext cx="2019367" cy="1287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374269" y="7555245"/>
            <a:ext cx="1851999" cy="1949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672227" y="6450259"/>
            <a:ext cx="2019367" cy="1103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0049375" y="6074656"/>
            <a:ext cx="1248386" cy="1429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044303" y="6682754"/>
            <a:ext cx="1894985" cy="152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248595" y="8419699"/>
            <a:ext cx="2472992" cy="1442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5" cstate="print"/>
          <a:stretch>
            <a:fillRect/>
          </a:stretch>
        </p:blipFill>
        <p:spPr>
          <a:xfrm>
            <a:off x="10644846" y="3229986"/>
            <a:ext cx="1915105" cy="1915105"/>
          </a:xfrm>
          <a:prstGeom prst="rect">
            <a:avLst/>
          </a:prstGeom>
        </p:spPr>
      </p:pic>
      <p:sp>
        <p:nvSpPr>
          <p:cNvPr id="17" name="TextBox 16"/>
          <p:cNvSpPr txBox="1"/>
          <p:nvPr/>
        </p:nvSpPr>
        <p:spPr>
          <a:xfrm rot="16200000">
            <a:off x="-699453" y="3248365"/>
            <a:ext cx="3279965" cy="507960"/>
          </a:xfrm>
          <a:prstGeom prst="rect">
            <a:avLst/>
          </a:prstGeom>
          <a:solidFill>
            <a:schemeClr val="accent1"/>
          </a:solidFill>
        </p:spPr>
        <p:txBody>
          <a:bodyPr wrap="square" rtlCol="0">
            <a:spAutoFit/>
          </a:bodyPr>
          <a:lstStyle/>
          <a:p>
            <a:pPr algn="ctr" defTabSz="1371874"/>
            <a:r>
              <a:rPr lang="en-US" sz="2701" b="1" dirty="0">
                <a:solidFill>
                  <a:prstClr val="white"/>
                </a:solidFill>
              </a:rPr>
              <a:t>Multiplicity of Goods</a:t>
            </a:r>
          </a:p>
        </p:txBody>
      </p:sp>
      <p:sp>
        <p:nvSpPr>
          <p:cNvPr id="18" name="TextBox 17"/>
          <p:cNvSpPr txBox="1"/>
          <p:nvPr/>
        </p:nvSpPr>
        <p:spPr>
          <a:xfrm rot="16200000">
            <a:off x="-690033" y="6844583"/>
            <a:ext cx="3279965" cy="1339213"/>
          </a:xfrm>
          <a:prstGeom prst="rect">
            <a:avLst/>
          </a:prstGeom>
          <a:solidFill>
            <a:schemeClr val="accent1"/>
          </a:solidFill>
        </p:spPr>
        <p:txBody>
          <a:bodyPr wrap="square" rtlCol="0">
            <a:spAutoFit/>
          </a:bodyPr>
          <a:lstStyle/>
          <a:p>
            <a:pPr algn="ctr" defTabSz="1371874"/>
            <a:r>
              <a:rPr lang="en-US" sz="2701" b="1" dirty="0" err="1">
                <a:solidFill>
                  <a:prstClr val="white"/>
                </a:solidFill>
              </a:rPr>
              <a:t>Multipilicity</a:t>
            </a:r>
            <a:r>
              <a:rPr lang="en-US" sz="2701" b="1" dirty="0">
                <a:solidFill>
                  <a:prstClr val="white"/>
                </a:solidFill>
              </a:rPr>
              <a:t> of methods for transporting/storing</a:t>
            </a:r>
          </a:p>
        </p:txBody>
      </p:sp>
      <p:sp>
        <p:nvSpPr>
          <p:cNvPr id="19" name="TextBox 18"/>
          <p:cNvSpPr txBox="1"/>
          <p:nvPr/>
        </p:nvSpPr>
        <p:spPr>
          <a:xfrm rot="5400000">
            <a:off x="15301772" y="2544387"/>
            <a:ext cx="3279965" cy="1754839"/>
          </a:xfrm>
          <a:prstGeom prst="rect">
            <a:avLst/>
          </a:prstGeom>
          <a:solidFill>
            <a:schemeClr val="accent1"/>
          </a:solidFill>
        </p:spPr>
        <p:txBody>
          <a:bodyPr wrap="square" rtlCol="0">
            <a:spAutoFit/>
          </a:bodyPr>
          <a:lstStyle/>
          <a:p>
            <a:pPr algn="ctr" defTabSz="1371874"/>
            <a:r>
              <a:rPr lang="en-US" sz="2701" b="1" dirty="0">
                <a:solidFill>
                  <a:prstClr val="white"/>
                </a:solidFill>
              </a:rPr>
              <a:t>Do I worry about how goods interact (e.g. coffee beans next to spices)</a:t>
            </a:r>
          </a:p>
        </p:txBody>
      </p:sp>
      <p:sp>
        <p:nvSpPr>
          <p:cNvPr id="22" name="TextBox 21"/>
          <p:cNvSpPr txBox="1"/>
          <p:nvPr/>
        </p:nvSpPr>
        <p:spPr>
          <a:xfrm rot="5400000">
            <a:off x="15217541" y="7075090"/>
            <a:ext cx="3530743" cy="1754839"/>
          </a:xfrm>
          <a:prstGeom prst="rect">
            <a:avLst/>
          </a:prstGeom>
          <a:solidFill>
            <a:schemeClr val="accent1"/>
          </a:solidFill>
        </p:spPr>
        <p:txBody>
          <a:bodyPr wrap="square" rtlCol="0">
            <a:spAutoFit/>
          </a:bodyPr>
          <a:lstStyle/>
          <a:p>
            <a:pPr algn="ctr" defTabSz="1371874"/>
            <a:r>
              <a:rPr lang="en-US" sz="2701" b="1" dirty="0">
                <a:solidFill>
                  <a:prstClr val="white"/>
                </a:solidFill>
              </a:rPr>
              <a:t>Can I transport quickly and smoothly</a:t>
            </a:r>
          </a:p>
          <a:p>
            <a:pPr algn="ctr" defTabSz="1371874"/>
            <a:r>
              <a:rPr lang="en-US" sz="2701" b="1" dirty="0">
                <a:solidFill>
                  <a:prstClr val="white"/>
                </a:solidFill>
              </a:rPr>
              <a:t>(e.g. from boat to train to truck)</a:t>
            </a:r>
          </a:p>
        </p:txBody>
      </p:sp>
      <p:grpSp>
        <p:nvGrpSpPr>
          <p:cNvPr id="23" name="Group 22"/>
          <p:cNvGrpSpPr/>
          <p:nvPr/>
        </p:nvGrpSpPr>
        <p:grpSpPr>
          <a:xfrm>
            <a:off x="7266494" y="4286004"/>
            <a:ext cx="2267858" cy="2267858"/>
            <a:chOff x="5104426" y="2860581"/>
            <a:chExt cx="1511642" cy="1511642"/>
          </a:xfrm>
        </p:grpSpPr>
        <p:cxnSp>
          <p:nvCxnSpPr>
            <p:cNvPr id="24" name="Straight Arrow Connector 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
        <p:nvSpPr>
          <p:cNvPr id="27" name="TextBox 26"/>
          <p:cNvSpPr txBox="1"/>
          <p:nvPr/>
        </p:nvSpPr>
        <p:spPr>
          <a:xfrm>
            <a:off x="4967098" y="22521"/>
            <a:ext cx="8136904" cy="861774"/>
          </a:xfrm>
          <a:prstGeom prst="rect">
            <a:avLst/>
          </a:prstGeom>
          <a:noFill/>
        </p:spPr>
        <p:txBody>
          <a:bodyPr wrap="square" rtlCol="0">
            <a:spAutoFit/>
          </a:bodyPr>
          <a:lstStyle/>
          <a:p>
            <a:pPr algn="ctr"/>
            <a:r>
              <a:rPr lang="tr-TR" sz="5000" dirty="0">
                <a:solidFill>
                  <a:schemeClr val="accent5">
                    <a:lumMod val="75000"/>
                  </a:schemeClr>
                </a:solidFill>
                <a:latin typeface="Novecento sans wide Book" pitchFamily="50" charset="-94"/>
              </a:rPr>
              <a:t>Cargo Transport Pre-1960</a:t>
            </a:r>
          </a:p>
        </p:txBody>
      </p:sp>
      <p:pic>
        <p:nvPicPr>
          <p:cNvPr id="28" name="Picture 27"/>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rot="5400000">
            <a:off x="8406049" y="-3302425"/>
            <a:ext cx="1168254" cy="9003175"/>
          </a:xfrm>
          <a:prstGeom prst="rect">
            <a:avLst/>
          </a:prstGeom>
        </p:spPr>
      </p:pic>
    </p:spTree>
    <p:extLst>
      <p:ext uri="{BB962C8B-B14F-4D97-AF65-F5344CB8AC3E}">
        <p14:creationId xmlns:p14="http://schemas.microsoft.com/office/powerpoint/2010/main" val="105621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237807" y="3992959"/>
            <a:ext cx="11881320" cy="1015663"/>
          </a:xfrm>
          <a:prstGeom prst="rect">
            <a:avLst/>
          </a:prstGeom>
          <a:noFill/>
        </p:spPr>
        <p:txBody>
          <a:bodyPr wrap="square" rtlCol="0">
            <a:spAutoFit/>
          </a:bodyPr>
          <a:lstStyle/>
          <a:p>
            <a:r>
              <a:rPr lang="en-US" sz="5500" dirty="0">
                <a:solidFill>
                  <a:schemeClr val="accent5">
                    <a:lumMod val="75000"/>
                  </a:schemeClr>
                </a:solidFill>
                <a:latin typeface="Novecento sans wide Book" pitchFamily="50" charset="-94"/>
              </a:rPr>
              <a:t>	</a:t>
            </a:r>
            <a:r>
              <a:rPr lang="tr-TR" sz="6000" dirty="0">
                <a:solidFill>
                  <a:schemeClr val="accent5">
                    <a:lumMod val="75000"/>
                  </a:schemeClr>
                </a:solidFill>
                <a:latin typeface="Novecento sans wide Book" pitchFamily="50" charset="-94"/>
                <a:cs typeface="Klavika" panose="020B0706030404030204" pitchFamily="34" charset="0"/>
              </a:rPr>
              <a:t>The Solution</a:t>
            </a:r>
            <a:r>
              <a:rPr lang="en-US" sz="5500" dirty="0">
                <a:solidFill>
                  <a:schemeClr val="accent5">
                    <a:lumMod val="75000"/>
                  </a:schemeClr>
                </a:solidFill>
                <a:latin typeface="Novecento sans wide Book" pitchFamily="50" charset="-94"/>
                <a:cs typeface="Klavika" panose="020B0706030404030204" pitchFamily="34" charset="0"/>
              </a:rPr>
              <a:t> </a:t>
            </a:r>
            <a:endParaRPr lang="tr-TR" sz="6000" dirty="0">
              <a:solidFill>
                <a:schemeClr val="accent5">
                  <a:lumMod val="75000"/>
                </a:schemeClr>
              </a:solidFill>
              <a:latin typeface="Novecento sans wide Book" pitchFamily="50" charset="-94"/>
              <a:cs typeface="Klavika" panose="020B0706030404030204" pitchFamily="34" charset="0"/>
            </a:endParaRPr>
          </a:p>
        </p:txBody>
      </p:sp>
      <p:pic>
        <p:nvPicPr>
          <p:cNvPr id="2" name="Picture 1"/>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448845" y="3767259"/>
            <a:ext cx="1830859" cy="187674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410" y="3409487"/>
            <a:ext cx="825397" cy="2592288"/>
          </a:xfrm>
          <a:prstGeom prst="rect">
            <a:avLst/>
          </a:prstGeom>
        </p:spPr>
      </p:pic>
    </p:spTree>
    <p:extLst>
      <p:ext uri="{BB962C8B-B14F-4D97-AF65-F5344CB8AC3E}">
        <p14:creationId xmlns:p14="http://schemas.microsoft.com/office/powerpoint/2010/main" val="1740443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ustom Design">
  <a:themeElements>
    <a:clrScheme name="Office">
      <a:dk1>
        <a:sysClr val="windowText" lastClr="464646"/>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464646"/>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464646"/>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464646"/>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7209</TotalTime>
  <Words>2475</Words>
  <Application>Microsoft Office PowerPoint</Application>
  <PresentationFormat>Custom</PresentationFormat>
  <Paragraphs>670</Paragraphs>
  <Slides>48</Slides>
  <Notes>22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48</vt:i4>
      </vt:variant>
    </vt:vector>
  </HeadingPairs>
  <TitlesOfParts>
    <vt:vector size="58" baseType="lpstr">
      <vt:lpstr>Arial</vt:lpstr>
      <vt:lpstr>Cabin</vt:lpstr>
      <vt:lpstr>Calibri</vt:lpstr>
      <vt:lpstr>Gill Sans</vt:lpstr>
      <vt:lpstr>Klavika</vt:lpstr>
      <vt:lpstr>Novecento sans wide Book</vt:lpstr>
      <vt:lpstr>Times New Roman</vt:lpstr>
      <vt:lpstr>Wingdings</vt:lpstr>
      <vt:lpstr>ヒラギノ角ゴ ProN W3</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Containers</vt:lpstr>
      <vt:lpstr>PowerPoint Presentation</vt:lpstr>
      <vt:lpstr>They’re different, not mutually exclusive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Voxelflux</dc:creator>
  <cp:lastModifiedBy>DigitalNet</cp:lastModifiedBy>
  <cp:revision>337</cp:revision>
  <dcterms:created xsi:type="dcterms:W3CDTF">2013-09-24T23:05:35Z</dcterms:created>
  <dcterms:modified xsi:type="dcterms:W3CDTF">2017-01-01T15:22:46Z</dcterms:modified>
</cp:coreProperties>
</file>

<file path=docProps/thumbnail.jpeg>
</file>